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77" r:id="rId2"/>
    <p:sldId id="378" r:id="rId3"/>
    <p:sldId id="379" r:id="rId4"/>
    <p:sldId id="380" r:id="rId5"/>
    <p:sldId id="381" r:id="rId6"/>
    <p:sldId id="382" r:id="rId7"/>
    <p:sldId id="383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35" r:id="rId25"/>
    <p:sldId id="336" r:id="rId26"/>
    <p:sldId id="337" r:id="rId27"/>
    <p:sldId id="338" r:id="rId28"/>
    <p:sldId id="339" r:id="rId29"/>
    <p:sldId id="352" r:id="rId30"/>
    <p:sldId id="351" r:id="rId31"/>
    <p:sldId id="344" r:id="rId32"/>
    <p:sldId id="345" r:id="rId33"/>
    <p:sldId id="346" r:id="rId34"/>
    <p:sldId id="347" r:id="rId35"/>
    <p:sldId id="349" r:id="rId36"/>
    <p:sldId id="348" r:id="rId37"/>
    <p:sldId id="354" r:id="rId38"/>
    <p:sldId id="340" r:id="rId39"/>
    <p:sldId id="341" r:id="rId40"/>
    <p:sldId id="353" r:id="rId41"/>
    <p:sldId id="356" r:id="rId42"/>
    <p:sldId id="357" r:id="rId43"/>
    <p:sldId id="342" r:id="rId44"/>
    <p:sldId id="358" r:id="rId45"/>
    <p:sldId id="359" r:id="rId46"/>
    <p:sldId id="360" r:id="rId47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49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A69EF5F6-3028-4D43-B510-47EBF9941D02}" type="datetimeFigureOut">
              <a:rPr lang="hr-HR"/>
              <a:pPr>
                <a:defRPr/>
              </a:pPr>
              <a:t>4.2.2012.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r-H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hr-H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512C3AF2-1271-4C0A-AE87-BC5FEDBB653A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hr-HR" baseline="0" dirty="0" smtClean="0">
                <a:latin typeface="Times New Roman" pitchFamily="18" charset="0"/>
              </a:rPr>
              <a:t> malware – zlonamjerni, maliciozni softver</a:t>
            </a:r>
          </a:p>
          <a:p>
            <a:r>
              <a:rPr lang="hr-HR" baseline="0" dirty="0" smtClean="0">
                <a:latin typeface="Times New Roman" pitchFamily="18" charset="0"/>
              </a:rPr>
              <a:t> bots – botovi, zombiji</a:t>
            </a:r>
          </a:p>
          <a:p>
            <a:r>
              <a:rPr lang="hr-HR" baseline="0" dirty="0" smtClean="0">
                <a:latin typeface="Times New Roman" pitchFamily="18" charset="0"/>
              </a:rPr>
              <a:t> self-contained – samodostatni. Misli se na softver koji ne zahtijeva korisnički program na čiji kod priključuje svoj  kod, odnosno ovo su nezavisni programi.</a:t>
            </a:r>
          </a:p>
          <a:p>
            <a:r>
              <a:rPr lang="hr-HR" baseline="0" dirty="0" smtClean="0">
                <a:latin typeface="Times New Roman" pitchFamily="18" charset="0"/>
              </a:rPr>
              <a:t>Host – domaćinsko, korisničko računalo, odnosno računalo ili sustav koji je ‘meta’ napada</a:t>
            </a:r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2AB92E-DE69-4BD9-8214-C87AC6ED9F5E}" type="slidenum">
              <a:rPr lang="hr-HR" smtClean="0"/>
              <a:pPr>
                <a:defRPr/>
              </a:pPr>
              <a:t>3</a:t>
            </a:fld>
            <a:endParaRPr lang="hr-H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51DAD-59F1-4D90-AA03-1BEF6FC94ECD}" type="slidenum">
              <a:rPr lang="hr-HR" smtClean="0"/>
              <a:pPr>
                <a:defRPr/>
              </a:pPr>
              <a:t>14</a:t>
            </a:fld>
            <a:endParaRPr lang="hr-H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F2FA4C-459E-4760-9840-2D93970BB72E}" type="slidenum">
              <a:rPr lang="hr-HR" smtClean="0"/>
              <a:pPr>
                <a:defRPr/>
              </a:pPr>
              <a:t>16</a:t>
            </a:fld>
            <a:endParaRPr lang="hr-H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FF9B77-C2C7-4914-BF70-575340DB3924}" type="slidenum">
              <a:rPr lang="hr-HR" smtClean="0"/>
              <a:pPr>
                <a:defRPr/>
              </a:pPr>
              <a:t>17</a:t>
            </a:fld>
            <a:endParaRPr lang="hr-H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CBB109-6FC7-49C0-88D2-051C074D45C0}" type="slidenum">
              <a:rPr lang="hr-HR" smtClean="0"/>
              <a:pPr>
                <a:defRPr/>
              </a:pPr>
              <a:t>18</a:t>
            </a:fld>
            <a:endParaRPr lang="hr-H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0AA83-FDE1-4294-A385-C5096E82C225}" type="slidenum">
              <a:rPr lang="hr-HR" smtClean="0"/>
              <a:pPr>
                <a:defRPr/>
              </a:pPr>
              <a:t>19</a:t>
            </a:fld>
            <a:endParaRPr lang="hr-H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DF52A-AB1D-435C-94CD-14AABC8EA6AC}" type="slidenum">
              <a:rPr lang="hr-HR" smtClean="0"/>
              <a:pPr>
                <a:defRPr/>
              </a:pPr>
              <a:t>20</a:t>
            </a:fld>
            <a:endParaRPr lang="hr-H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B011F4-02C1-4197-92DF-5C4409C2018D}" type="slidenum">
              <a:rPr lang="hr-HR" smtClean="0"/>
              <a:pPr>
                <a:defRPr/>
              </a:pPr>
              <a:t>22</a:t>
            </a:fld>
            <a:endParaRPr lang="hr-H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23A605-396E-4561-8725-401F39108E9A}" type="slidenum">
              <a:rPr lang="hr-HR" smtClean="0"/>
              <a:pPr>
                <a:defRPr/>
              </a:pPr>
              <a:t>23</a:t>
            </a:fld>
            <a:endParaRPr lang="hr-H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E96139-146B-491E-B8E5-D46C14A21C73}" type="slidenum">
              <a:rPr lang="hr-HR">
                <a:ea typeface="MS PGothic" pitchFamily="34" charset="-128"/>
              </a:rPr>
              <a:pPr/>
              <a:t>24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99DD1A2-A2B3-4C05-AD12-06F4F874ADE6}" type="slidenum">
              <a:rPr lang="hr-HR">
                <a:ea typeface="MS PGothic" pitchFamily="34" charset="-128"/>
              </a:rPr>
              <a:pPr/>
              <a:t>25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Times New Roman" pitchFamily="18" charset="0"/>
              </a:rPr>
              <a:t>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6ACE0-56E3-4452-8FF6-D8FDAAA9CEF6}" type="slidenum">
              <a:rPr lang="hr-HR" smtClean="0"/>
              <a:pPr>
                <a:defRPr/>
              </a:pPr>
              <a:t>4</a:t>
            </a:fld>
            <a:endParaRPr lang="hr-H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02EEFAC-5AE6-4743-89C5-0ADE4934CC84}" type="slidenum">
              <a:rPr lang="hr-HR">
                <a:ea typeface="MS PGothic" pitchFamily="34" charset="-128"/>
              </a:rPr>
              <a:pPr/>
              <a:t>26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119685B-9C9A-4E61-928B-34877A9C6615}" type="slidenum">
              <a:rPr lang="hr-HR">
                <a:ea typeface="MS PGothic" pitchFamily="34" charset="-128"/>
              </a:rPr>
              <a:pPr/>
              <a:t>27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A1CACB-FF30-4E97-B95F-6BE6FEE028E2}" type="slidenum">
              <a:rPr lang="hr-HR">
                <a:ea typeface="MS PGothic" pitchFamily="34" charset="-128"/>
              </a:rPr>
              <a:pPr/>
              <a:t>28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E3280C-6E4E-4B7A-BAE5-F4E6142ECF82}" type="slidenum">
              <a:rPr lang="hr-HR">
                <a:ea typeface="MS PGothic" pitchFamily="34" charset="-128"/>
              </a:rPr>
              <a:pPr/>
              <a:t>29</a:t>
            </a:fld>
            <a:endParaRPr lang="hr-HR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72E9F7-3B77-406E-A84D-14033634D117}" type="slidenum">
              <a:rPr lang="en-US">
                <a:ea typeface="MS PGothic" pitchFamily="34" charset="-128"/>
              </a:rPr>
              <a:pPr/>
              <a:t>30</a:t>
            </a:fld>
            <a:endParaRPr lang="en-US">
              <a:ea typeface="MS PGothic" pitchFamily="34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87A1C9-E2D0-4F29-830C-3981586AF3EB}" type="slidenum">
              <a:rPr lang="en-US">
                <a:ea typeface="MS PGothic" pitchFamily="34" charset="-128"/>
              </a:rPr>
              <a:pPr/>
              <a:t>31</a:t>
            </a:fld>
            <a:endParaRPr lang="en-US">
              <a:ea typeface="MS PGothic" pitchFamily="34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876C83-FD0E-4BC6-85CA-E5E9A23F736D}" type="slidenum">
              <a:rPr lang="en-US">
                <a:ea typeface="MS PGothic" pitchFamily="34" charset="-128"/>
              </a:rPr>
              <a:pPr/>
              <a:t>32</a:t>
            </a:fld>
            <a:endParaRPr lang="en-US">
              <a:ea typeface="MS PGothic" pitchFamily="34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38CBB2-287A-4B03-AEC1-22FB72383099}" type="slidenum">
              <a:rPr lang="en-US">
                <a:ea typeface="MS PGothic" pitchFamily="34" charset="-128"/>
              </a:rPr>
              <a:pPr/>
              <a:t>33</a:t>
            </a:fld>
            <a:endParaRPr lang="en-US">
              <a:ea typeface="MS PGothic" pitchFamily="34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37D481-2D0E-4B78-9567-45EB3109C9B3}" type="slidenum">
              <a:rPr lang="en-US">
                <a:ea typeface="MS PGothic" pitchFamily="34" charset="-128"/>
              </a:rPr>
              <a:pPr/>
              <a:t>34</a:t>
            </a:fld>
            <a:endParaRPr lang="en-US">
              <a:ea typeface="MS PGothic" pitchFamily="34" charset="-128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5515BE1-6C29-4F04-8AA0-C37A854996B9}" type="slidenum">
              <a:rPr lang="en-US">
                <a:ea typeface="MS PGothic" pitchFamily="34" charset="-128"/>
              </a:rPr>
              <a:pPr/>
              <a:t>35</a:t>
            </a:fld>
            <a:endParaRPr lang="en-US">
              <a:ea typeface="MS PGothic" pitchFamily="34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hr-HR" dirty="0" smtClean="0"/>
              <a:t>Trigger – okidač, tj. specifični događaj.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1CAE72-6541-4452-A7EA-78D5418BD70D}" type="slidenum">
              <a:rPr lang="hr-HR" smtClean="0"/>
              <a:pPr>
                <a:defRPr/>
              </a:pPr>
              <a:t>5</a:t>
            </a:fld>
            <a:endParaRPr lang="hr-H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1CE526-F891-41D8-9709-61D26F7B3E3C}" type="slidenum">
              <a:rPr lang="en-US">
                <a:ea typeface="MS PGothic" pitchFamily="34" charset="-128"/>
              </a:rPr>
              <a:pPr/>
              <a:t>36</a:t>
            </a:fld>
            <a:endParaRPr lang="en-US">
              <a:ea typeface="MS PGothic" pitchFamily="34" charset="-128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F21E85-074D-412F-A7EB-EF4D237E1EB9}" type="slidenum">
              <a:rPr lang="en-US">
                <a:ea typeface="MS PGothic" pitchFamily="34" charset="-128"/>
              </a:rPr>
              <a:pPr/>
              <a:t>37</a:t>
            </a:fld>
            <a:endParaRPr lang="en-US">
              <a:ea typeface="MS PGothic" pitchFamily="34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C99CFB-121E-48A2-B77D-CE61FCC4A165}" type="slidenum">
              <a:rPr lang="en-US" altLang="ko-KR">
                <a:ea typeface="Malgun Gothic" pitchFamily="34" charset="-127"/>
              </a:rPr>
              <a:pPr/>
              <a:t>39</a:t>
            </a:fld>
            <a:endParaRPr lang="en-US" altLang="ko-KR">
              <a:ea typeface="Malgun Gothic" pitchFamily="34" charset="-127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18A370C-E705-4ACB-AABD-BA1AD7EA937A}" type="slidenum">
              <a:rPr lang="en-US">
                <a:latin typeface="Arial" pitchFamily="34" charset="0"/>
                <a:ea typeface="MS PGothic" pitchFamily="34" charset="-128"/>
              </a:rPr>
              <a:pPr/>
              <a:t>40</a:t>
            </a:fld>
            <a:endParaRPr lang="en-US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4B16B5-30FE-4702-ACCB-F951F8D14BD6}" type="slidenum">
              <a:rPr lang="en-US" altLang="ko-KR">
                <a:ea typeface="Malgun Gothic" pitchFamily="34" charset="-127"/>
              </a:rPr>
              <a:pPr/>
              <a:t>41</a:t>
            </a:fld>
            <a:endParaRPr lang="en-US" altLang="ko-KR">
              <a:ea typeface="Malgun Gothic" pitchFamily="34" charset="-127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68BC99-AB5A-41BE-B63D-10FF4C9AC61E}" type="slidenum">
              <a:rPr lang="en-US" altLang="ko-KR">
                <a:ea typeface="Malgun Gothic" pitchFamily="34" charset="-127"/>
              </a:rPr>
              <a:pPr/>
              <a:t>42</a:t>
            </a:fld>
            <a:endParaRPr lang="en-US" altLang="ko-KR">
              <a:ea typeface="Malgun Gothic" pitchFamily="34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F73268-0872-4DB3-902C-306CEE340761}" type="slidenum">
              <a:rPr lang="en-AU">
                <a:ea typeface="MS PGothic" pitchFamily="34" charset="-128"/>
              </a:rPr>
              <a:pPr/>
              <a:t>43</a:t>
            </a:fld>
            <a:endParaRPr lang="en-AU">
              <a:ea typeface="MS PGothic" pitchFamily="34" charset="-128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93675" indent="-193675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4B97B7-10BB-400D-9558-C9970009A6D8}" type="slidenum">
              <a:rPr lang="en-AU">
                <a:ea typeface="MS PGothic" pitchFamily="34" charset="-128"/>
              </a:rPr>
              <a:pPr/>
              <a:t>44</a:t>
            </a:fld>
            <a:endParaRPr lang="en-AU">
              <a:ea typeface="MS PGothic" pitchFamily="34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93675" indent="-193675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7F36C49-163D-4503-B2A7-0BA4337384FE}" type="slidenum">
              <a:rPr lang="en-AU">
                <a:ea typeface="MS PGothic" pitchFamily="34" charset="-128"/>
              </a:rPr>
              <a:pPr/>
              <a:t>45</a:t>
            </a:fld>
            <a:endParaRPr lang="en-AU">
              <a:ea typeface="MS PGothic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93675" indent="-193675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3ECB3E-7C6A-4FD1-B722-0BE0FA12B026}" type="slidenum">
              <a:rPr lang="en-AU">
                <a:ea typeface="MS PGothic" pitchFamily="34" charset="-128"/>
              </a:rPr>
              <a:pPr/>
              <a:t>46</a:t>
            </a:fld>
            <a:endParaRPr lang="en-AU">
              <a:ea typeface="MS PGothic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93675" indent="-193675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hr-H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B8D3B7-62B6-4CD9-A911-1402941BDFA7}" type="slidenum">
              <a:rPr lang="hr-HR" smtClean="0"/>
              <a:pPr>
                <a:defRPr/>
              </a:pPr>
              <a:t>6</a:t>
            </a:fld>
            <a:endParaRPr lang="hr-H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hr-HR" dirty="0" smtClean="0"/>
              <a:t>Exploit – neka greška ili ‘rupa’ u softveru koja se može iskoristiti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62533-017C-40F0-9E00-3944264A5EF9}" type="slidenum">
              <a:rPr lang="hr-HR" smtClean="0"/>
              <a:pPr>
                <a:defRPr/>
              </a:pPr>
              <a:t>7</a:t>
            </a:fld>
            <a:endParaRPr lang="hr-H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3DF48B-58FF-4AA4-8B63-2A831D2435E3}" type="slidenum">
              <a:rPr lang="hr-HR" smtClean="0"/>
              <a:pPr>
                <a:defRPr/>
              </a:pPr>
              <a:t>9</a:t>
            </a:fld>
            <a:endParaRPr lang="hr-H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9E1A8D-0AA6-4013-A646-B29442E19078}" type="slidenum">
              <a:rPr lang="hr-HR" smtClean="0"/>
              <a:pPr>
                <a:defRPr/>
              </a:pPr>
              <a:t>10</a:t>
            </a:fld>
            <a:endParaRPr lang="hr-H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ECE52F-FEF9-4068-BA40-04146ABC04E6}" type="slidenum">
              <a:rPr lang="hr-HR" smtClean="0"/>
              <a:pPr>
                <a:defRPr/>
              </a:pPr>
              <a:t>11</a:t>
            </a:fld>
            <a:endParaRPr lang="hr-H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hr-HR" dirty="0" smtClean="0"/>
          </a:p>
          <a:p>
            <a:pPr>
              <a:defRPr/>
            </a:pPr>
            <a:endParaRPr lang="hr-HR" dirty="0" smtClean="0"/>
          </a:p>
          <a:p>
            <a:pPr>
              <a:defRPr/>
            </a:pPr>
            <a:r>
              <a:rPr lang="en-US" dirty="0" smtClean="0"/>
              <a:t>In the target selecting phase, the malware is trying to</a:t>
            </a:r>
          </a:p>
          <a:p>
            <a:pPr>
              <a:defRPr/>
            </a:pPr>
            <a:r>
              <a:rPr lang="en-US" dirty="0" smtClean="0"/>
              <a:t>somehow choose a way to propagate </a:t>
            </a:r>
            <a:r>
              <a:rPr lang="en-US" dirty="0" err="1" smtClean="0"/>
              <a:t>malcode</a:t>
            </a:r>
            <a:r>
              <a:rPr lang="en-US" dirty="0" smtClean="0"/>
              <a:t>. There are three</a:t>
            </a:r>
          </a:p>
          <a:p>
            <a:pPr>
              <a:defRPr/>
            </a:pPr>
            <a:r>
              <a:rPr lang="en-US" dirty="0" smtClean="0"/>
              <a:t>specific common ways among malwares to choose the target.</a:t>
            </a:r>
          </a:p>
          <a:p>
            <a:pPr>
              <a:defRPr/>
            </a:pPr>
            <a:r>
              <a:rPr lang="en-US" dirty="0" smtClean="0"/>
              <a:t>1-Generating random IP addresses if the vulnerability for</a:t>
            </a:r>
          </a:p>
          <a:p>
            <a:pPr>
              <a:defRPr/>
            </a:pPr>
            <a:r>
              <a:rPr lang="en-US" dirty="0" smtClean="0"/>
              <a:t>exploiting, is in an active service on machines. 2-Harvesting</a:t>
            </a:r>
          </a:p>
          <a:p>
            <a:pPr>
              <a:defRPr/>
            </a:pPr>
            <a:r>
              <a:rPr lang="en-US" dirty="0" smtClean="0"/>
              <a:t>Email addresses via online profiles or on the local machine. 3-</a:t>
            </a:r>
          </a:p>
          <a:p>
            <a:pPr>
              <a:defRPr/>
            </a:pPr>
            <a:r>
              <a:rPr lang="en-US" dirty="0" smtClean="0"/>
              <a:t>Through file sharing systems.</a:t>
            </a:r>
          </a:p>
          <a:p>
            <a:pPr>
              <a:defRPr/>
            </a:pPr>
            <a:r>
              <a:rPr lang="en-US" dirty="0" smtClean="0"/>
              <a:t>When the target is selected, the delivery phase begins. The</a:t>
            </a:r>
          </a:p>
          <a:p>
            <a:pPr>
              <a:defRPr/>
            </a:pPr>
            <a:r>
              <a:rPr lang="en-US" dirty="0" smtClean="0"/>
              <a:t>aim of this phase is to deliver the malicious code to the target.</a:t>
            </a:r>
          </a:p>
          <a:p>
            <a:pPr>
              <a:defRPr/>
            </a:pPr>
            <a:r>
              <a:rPr lang="en-US" dirty="0" smtClean="0"/>
              <a:t>This could be done via the following methods: 1-As a payload</a:t>
            </a:r>
          </a:p>
          <a:p>
            <a:pPr>
              <a:defRPr/>
            </a:pPr>
            <a:r>
              <a:rPr lang="en-US" dirty="0" smtClean="0"/>
              <a:t>associated with buffer overflows, e.g. Blaster, </a:t>
            </a:r>
            <a:r>
              <a:rPr lang="en-US" dirty="0" err="1" smtClean="0"/>
              <a:t>Sasser</a:t>
            </a:r>
            <a:r>
              <a:rPr lang="en-US" dirty="0" smtClean="0"/>
              <a:t>, Slammer</a:t>
            </a:r>
          </a:p>
          <a:p>
            <a:pPr>
              <a:defRPr/>
            </a:pPr>
            <a:r>
              <a:rPr lang="en-US" dirty="0" smtClean="0"/>
              <a:t>[12]. 2-Using mail or IM services to send special crafted</a:t>
            </a:r>
          </a:p>
          <a:p>
            <a:pPr>
              <a:defRPr/>
            </a:pPr>
            <a:r>
              <a:rPr lang="en-US" dirty="0" smtClean="0"/>
              <a:t>message to anonymous users, e.g. </a:t>
            </a:r>
            <a:r>
              <a:rPr lang="en-US" dirty="0" err="1" smtClean="0"/>
              <a:t>MyDoom</a:t>
            </a:r>
            <a:r>
              <a:rPr lang="en-US" dirty="0" smtClean="0"/>
              <a:t>, </a:t>
            </a:r>
            <a:r>
              <a:rPr lang="en-US" dirty="0" err="1" smtClean="0"/>
              <a:t>NetSky</a:t>
            </a:r>
            <a:r>
              <a:rPr lang="en-US" dirty="0" smtClean="0"/>
              <a:t>, </a:t>
            </a:r>
            <a:r>
              <a:rPr lang="en-US" dirty="0" err="1" smtClean="0"/>
              <a:t>Sohanad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[12]. 3-Specially crafted HTML page hosted on a web server,</a:t>
            </a:r>
          </a:p>
          <a:p>
            <a:pPr>
              <a:defRPr/>
            </a:pPr>
            <a:r>
              <a:rPr lang="en-US" dirty="0" smtClean="0"/>
              <a:t>e.g. </a:t>
            </a:r>
            <a:r>
              <a:rPr lang="en-US" dirty="0" err="1" smtClean="0"/>
              <a:t>Nimda</a:t>
            </a:r>
            <a:r>
              <a:rPr lang="en-US" dirty="0" smtClean="0"/>
              <a:t> [12]. 4-Copying the malicious code into network</a:t>
            </a:r>
          </a:p>
          <a:p>
            <a:pPr>
              <a:defRPr/>
            </a:pPr>
            <a:r>
              <a:rPr lang="en-US" dirty="0" smtClean="0"/>
              <a:t>share or in share folder of Peer to Peer </a:t>
            </a:r>
            <a:r>
              <a:rPr lang="en-US" dirty="0" err="1" smtClean="0"/>
              <a:t>softwares</a:t>
            </a:r>
            <a:r>
              <a:rPr lang="en-US" dirty="0" smtClean="0"/>
              <a:t>, and</a:t>
            </a:r>
          </a:p>
          <a:p>
            <a:pPr>
              <a:defRPr/>
            </a:pPr>
            <a:r>
              <a:rPr lang="en-US" dirty="0" smtClean="0"/>
              <a:t>removable devices, e.g. </a:t>
            </a:r>
            <a:r>
              <a:rPr lang="en-US" dirty="0" err="1" smtClean="0"/>
              <a:t>Krepper</a:t>
            </a:r>
            <a:r>
              <a:rPr lang="en-US" dirty="0" smtClean="0"/>
              <a:t>, </a:t>
            </a:r>
            <a:r>
              <a:rPr lang="en-US" dirty="0" err="1" smtClean="0"/>
              <a:t>Kley</a:t>
            </a:r>
            <a:r>
              <a:rPr lang="en-US" dirty="0" smtClean="0"/>
              <a:t> and </a:t>
            </a:r>
            <a:r>
              <a:rPr lang="en-US" dirty="0" err="1" smtClean="0"/>
              <a:t>Sircom</a:t>
            </a:r>
            <a:r>
              <a:rPr lang="en-US" dirty="0" smtClean="0"/>
              <a:t> [12]. In this</a:t>
            </a:r>
          </a:p>
          <a:p>
            <a:pPr>
              <a:defRPr/>
            </a:pPr>
            <a:r>
              <a:rPr lang="en-US" dirty="0" smtClean="0"/>
              <a:t>phase some malwares just send some portion of the total worm</a:t>
            </a:r>
          </a:p>
          <a:p>
            <a:pPr>
              <a:defRPr/>
            </a:pPr>
            <a:r>
              <a:rPr lang="en-US" dirty="0" smtClean="0"/>
              <a:t>and let the worm download the rest of it later, e.g. </a:t>
            </a:r>
            <a:r>
              <a:rPr lang="en-US" dirty="0" err="1" smtClean="0"/>
              <a:t>Sobig.F</a:t>
            </a:r>
            <a:r>
              <a:rPr lang="en-US" dirty="0" smtClean="0"/>
              <a:t> [12].</a:t>
            </a:r>
            <a:endParaRPr lang="hr-HR" dirty="0" smtClean="0"/>
          </a:p>
          <a:p>
            <a:pPr>
              <a:defRPr/>
            </a:pPr>
            <a:endParaRPr lang="hr-HR" dirty="0" smtClean="0"/>
          </a:p>
          <a:p>
            <a:pPr>
              <a:defRPr/>
            </a:pPr>
            <a:r>
              <a:rPr lang="en-US" dirty="0" smtClean="0"/>
              <a:t>Compromising the system requires the </a:t>
            </a:r>
            <a:r>
              <a:rPr lang="en-US" dirty="0" err="1" smtClean="0"/>
              <a:t>malcode</a:t>
            </a:r>
            <a:r>
              <a:rPr lang="en-US" dirty="0" smtClean="0"/>
              <a:t> to be</a:t>
            </a:r>
          </a:p>
          <a:p>
            <a:pPr>
              <a:defRPr/>
            </a:pPr>
            <a:r>
              <a:rPr lang="en-US" dirty="0" smtClean="0"/>
              <a:t>executed. The execution of </a:t>
            </a:r>
            <a:r>
              <a:rPr lang="en-US" dirty="0" err="1" smtClean="0"/>
              <a:t>malcode</a:t>
            </a:r>
            <a:r>
              <a:rPr lang="en-US" dirty="0" smtClean="0"/>
              <a:t> can be occurred using one</a:t>
            </a:r>
          </a:p>
          <a:p>
            <a:pPr>
              <a:defRPr/>
            </a:pPr>
            <a:r>
              <a:rPr lang="en-US" dirty="0" smtClean="0"/>
              <a:t>of the followings: 1-Email clients vulnerabilities. 2-user</a:t>
            </a:r>
          </a:p>
          <a:p>
            <a:pPr>
              <a:defRPr/>
            </a:pPr>
            <a:r>
              <a:rPr lang="en-US" dirty="0" smtClean="0"/>
              <a:t>interventions. 3-Automatic execution. The latter method</a:t>
            </a:r>
          </a:p>
          <a:p>
            <a:pPr>
              <a:defRPr/>
            </a:pPr>
            <a:r>
              <a:rPr lang="en-US" dirty="0" smtClean="0"/>
              <a:t>happens when the </a:t>
            </a:r>
            <a:r>
              <a:rPr lang="en-US" dirty="0" err="1" smtClean="0"/>
              <a:t>malcode</a:t>
            </a:r>
            <a:r>
              <a:rPr lang="en-US" dirty="0" smtClean="0"/>
              <a:t> delivery is the result of buffer</a:t>
            </a:r>
          </a:p>
          <a:p>
            <a:pPr>
              <a:defRPr/>
            </a:pPr>
            <a:r>
              <a:rPr lang="en-US" dirty="0" smtClean="0"/>
              <a:t>overrun vulnerability, e.g. blaster exploits DCOM RPC.</a:t>
            </a:r>
          </a:p>
          <a:p>
            <a:pPr>
              <a:defRPr/>
            </a:pPr>
            <a:r>
              <a:rPr lang="en-US" dirty="0" smtClean="0"/>
              <a:t>As the system compromised the malware may execute</a:t>
            </a:r>
          </a:p>
          <a:p>
            <a:pPr>
              <a:defRPr/>
            </a:pPr>
            <a:r>
              <a:rPr lang="en-US" dirty="0" smtClean="0"/>
              <a:t>some payloads. Payloads effects are viable if the malware itself</a:t>
            </a:r>
          </a:p>
          <a:p>
            <a:pPr>
              <a:defRPr/>
            </a:pPr>
            <a:r>
              <a:rPr lang="en-US" dirty="0" smtClean="0"/>
              <a:t>is removed. For instance, if the malware left a backdoor on the</a:t>
            </a:r>
          </a:p>
          <a:p>
            <a:pPr>
              <a:defRPr/>
            </a:pPr>
            <a:r>
              <a:rPr lang="en-US" dirty="0" smtClean="0"/>
              <a:t>system, this backdoor may live forever even if the malware is</a:t>
            </a:r>
          </a:p>
          <a:p>
            <a:pPr>
              <a:defRPr/>
            </a:pPr>
            <a:r>
              <a:rPr lang="en-US" dirty="0" smtClean="0"/>
              <a:t>removed. Installing kernel level </a:t>
            </a:r>
            <a:r>
              <a:rPr lang="en-US" dirty="0" err="1" smtClean="0"/>
              <a:t>rootkits</a:t>
            </a:r>
            <a:r>
              <a:rPr lang="en-US" dirty="0" smtClean="0"/>
              <a:t> in some cases requires</a:t>
            </a:r>
          </a:p>
          <a:p>
            <a:pPr>
              <a:defRPr/>
            </a:pPr>
            <a:r>
              <a:rPr lang="en-US" dirty="0" smtClean="0"/>
              <a:t>the operating system to be reinstalled again [17].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5B51A-91A9-4683-996E-C80F029780CE}" type="slidenum">
              <a:rPr lang="hr-HR" smtClean="0"/>
              <a:pPr>
                <a:defRPr/>
              </a:pPr>
              <a:t>13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noFill/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478487-4383-4C46-8750-492C5ECF3EB1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0E7FDB-3541-443A-AC51-6966AD56FD93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23528" y="1447800"/>
            <a:ext cx="8568952" cy="5149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3ECAC-5724-400D-993A-EECE11BC1336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noFill/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94B15F-C972-43E2-A7F7-FF5CECCB4D14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23528" y="1447800"/>
            <a:ext cx="4339912" cy="5149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716016" y="1447800"/>
            <a:ext cx="4176464" cy="5149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C7009-C64D-4C2E-B6DD-5C87E35B2D86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8B7ED4-4116-4454-8D2F-4D021CE80A7F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91C6E-B912-4D7A-84DB-B39656D56BD8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460DB3-48A1-4DF3-BA02-3337E85F5D86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19ABD96-9F21-4F2B-ACC1-EA69D5BA11EC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9300CA-B650-436C-8A3A-A9BE34D68A95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2" name="Title Placeholder 21"/>
          <p:cNvSpPr>
            <a:spLocks noGrp="1"/>
          </p:cNvSpPr>
          <p:nvPr>
            <p:ph type="title"/>
          </p:nvPr>
        </p:nvSpPr>
        <p:spPr bwMode="auto">
          <a:xfrm>
            <a:off x="323850" y="274638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23850" y="1447800"/>
            <a:ext cx="856932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32813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>
              <a:defRPr sz="140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0350ED30-CFE6-4A78-8E55-2BC464395357}" type="slidenum">
              <a:rPr lang="hr-HR"/>
              <a:pPr>
                <a:defRPr/>
              </a:pPr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1" r:id="rId2"/>
    <p:sldLayoutId id="2147484304" r:id="rId3"/>
    <p:sldLayoutId id="2147484302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B2C1D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Char char="o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2100263"/>
          </a:xfrm>
        </p:spPr>
        <p:txBody>
          <a:bodyPr/>
          <a:lstStyle/>
          <a:p>
            <a:pPr eaLnBrk="1" hangingPunct="1">
              <a:lnSpc>
                <a:spcPct val="78000"/>
              </a:lnSpc>
              <a:spcBef>
                <a:spcPts val="45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hr-HR" sz="2400" dirty="0" smtClean="0"/>
              <a:t>Mario</a:t>
            </a:r>
            <a:r>
              <a:rPr lang="en-US" sz="2400" dirty="0" smtClean="0"/>
              <a:t> </a:t>
            </a:r>
            <a:r>
              <a:rPr lang="hr-HR" sz="2400" dirty="0" smtClean="0"/>
              <a:t>Č</a:t>
            </a:r>
            <a:r>
              <a:rPr lang="hr-HR" sz="2400" dirty="0" smtClean="0">
                <a:cs typeface="Tahoma" pitchFamily="34" charset="0"/>
              </a:rPr>
              <a:t>agalj</a:t>
            </a:r>
          </a:p>
          <a:p>
            <a:pPr eaLnBrk="1" hangingPunct="1">
              <a:lnSpc>
                <a:spcPct val="78000"/>
              </a:lnSpc>
              <a:spcBef>
                <a:spcPts val="45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en-US" sz="2400" dirty="0" smtClean="0"/>
          </a:p>
          <a:p>
            <a:pPr eaLnBrk="1" hangingPunct="1">
              <a:lnSpc>
                <a:spcPct val="78000"/>
              </a:lnSpc>
              <a:spcBef>
                <a:spcPts val="40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hr-HR" sz="2000" dirty="0" smtClean="0"/>
          </a:p>
          <a:p>
            <a:pPr eaLnBrk="1" hangingPunct="1">
              <a:lnSpc>
                <a:spcPct val="78000"/>
              </a:lnSpc>
              <a:spcBef>
                <a:spcPts val="40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hr-HR" sz="2000" dirty="0" smtClean="0"/>
              <a:t>Sveučilište u Splitu</a:t>
            </a:r>
          </a:p>
          <a:p>
            <a:pPr eaLnBrk="1" hangingPunct="1">
              <a:lnSpc>
                <a:spcPct val="78000"/>
              </a:lnSpc>
              <a:spcBef>
                <a:spcPts val="40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endParaRPr lang="hr-HR" sz="2000" dirty="0" smtClean="0"/>
          </a:p>
          <a:p>
            <a:pPr eaLnBrk="1" hangingPunct="1">
              <a:lnSpc>
                <a:spcPct val="78000"/>
              </a:lnSpc>
              <a:spcBef>
                <a:spcPts val="400"/>
              </a:spcBef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2000" dirty="0" smtClean="0"/>
              <a:t>17</a:t>
            </a:r>
            <a:r>
              <a:rPr lang="hr-HR" sz="2000" dirty="0" smtClean="0"/>
              <a:t>.1.201</a:t>
            </a:r>
            <a:r>
              <a:rPr lang="en-US" sz="2000" dirty="0" smtClean="0"/>
              <a:t>2</a:t>
            </a:r>
            <a:r>
              <a:rPr lang="hr-HR" sz="2000" dirty="0" smtClean="0"/>
              <a:t>.</a:t>
            </a:r>
          </a:p>
        </p:txBody>
      </p:sp>
      <p:sp>
        <p:nvSpPr>
          <p:cNvPr id="11267" name="Title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lang="hr-HR" smtClean="0"/>
              <a:t>Sigurnost računala i podataka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3975100"/>
            <a:ext cx="86201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Internet Worms Uses/Applications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800" smtClean="0"/>
              <a:t>Pokrenuti </a:t>
            </a:r>
            <a:r>
              <a:rPr lang="en-US" sz="2800" smtClean="0"/>
              <a:t>DDoS</a:t>
            </a:r>
          </a:p>
          <a:p>
            <a:pPr eaLnBrk="1" hangingPunct="1"/>
            <a:r>
              <a:rPr lang="hr-HR" sz="2800" smtClean="0"/>
              <a:t>Pristup osjetljivim informacijama</a:t>
            </a:r>
            <a:endParaRPr lang="en-US" sz="2800" smtClean="0"/>
          </a:p>
          <a:p>
            <a:pPr eaLnBrk="1" hangingPunct="1"/>
            <a:r>
              <a:rPr lang="hr-HR" sz="2800" smtClean="0"/>
              <a:t>Širenje dezinformacija</a:t>
            </a:r>
            <a:endParaRPr lang="en-US" sz="2800" smtClean="0"/>
          </a:p>
          <a:p>
            <a:pPr eaLnBrk="1" hangingPunct="1"/>
            <a:r>
              <a:rPr lang="hr-HR" sz="2800" smtClean="0"/>
              <a:t>Nepoznati razlozi</a:t>
            </a:r>
          </a:p>
          <a:p>
            <a:pPr lvl="1" eaLnBrk="1" hangingPunct="1"/>
            <a:r>
              <a:rPr lang="hr-HR" smtClean="0"/>
              <a:t>Uglavnom je to potreba da se bude prepoznat i postane poznat (nikad nije bilo slučajno)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A8E09C-140C-4120-9315-AC66EF0F8F40}" type="slidenum">
              <a:rPr lang="hr-HR"/>
              <a:pPr>
                <a:defRPr/>
              </a:pPr>
              <a:t>10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Operacije crva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hr-HR" sz="2800" smtClean="0"/>
              <a:t>Ima faze kao i virus</a:t>
            </a:r>
          </a:p>
          <a:p>
            <a:pPr lvl="1"/>
            <a:r>
              <a:rPr lang="hr-HR" b="1" smtClean="0"/>
              <a:t>Latentna faza</a:t>
            </a:r>
            <a:endParaRPr lang="hr-HR" smtClean="0"/>
          </a:p>
          <a:p>
            <a:pPr lvl="2"/>
            <a:r>
              <a:rPr lang="hr-HR" smtClean="0"/>
              <a:t>Crv je u stanju mirovanja,čeka određeni dogadaj (npr. Datum, vrijeme, program)</a:t>
            </a:r>
          </a:p>
          <a:p>
            <a:pPr lvl="1"/>
            <a:r>
              <a:rPr lang="hr-HR" b="1" smtClean="0"/>
              <a:t>Faza širenja</a:t>
            </a:r>
            <a:endParaRPr lang="hr-HR" smtClean="0"/>
          </a:p>
          <a:p>
            <a:pPr lvl="2"/>
            <a:r>
              <a:rPr lang="hr-HR" smtClean="0"/>
              <a:t>Crv traži druge sisteme, spoji se na njih, kopira se i pokrene (kopije nemoraji biti identicne- mijenjaju se da bi izbjegli detekciju)</a:t>
            </a:r>
          </a:p>
          <a:p>
            <a:pPr lvl="1"/>
            <a:r>
              <a:rPr lang="hr-HR" b="1" smtClean="0"/>
              <a:t>Faza dogadaja</a:t>
            </a:r>
            <a:endParaRPr lang="hr-HR" smtClean="0"/>
          </a:p>
          <a:p>
            <a:pPr lvl="2"/>
            <a:r>
              <a:rPr lang="hr-HR" smtClean="0"/>
              <a:t>Crv je aktiviran određenim dogadajem te izvodi namjenjenu funkciju</a:t>
            </a:r>
          </a:p>
          <a:p>
            <a:pPr lvl="1"/>
            <a:r>
              <a:rPr lang="hr-HR" b="1" smtClean="0"/>
              <a:t>Faza pokretanja</a:t>
            </a:r>
            <a:endParaRPr lang="hr-HR" smtClean="0"/>
          </a:p>
          <a:p>
            <a:pPr lvl="2"/>
            <a:r>
              <a:rPr lang="hr-HR" smtClean="0"/>
              <a:t>Namjenjena funkcija je izvršena</a:t>
            </a:r>
          </a:p>
          <a:p>
            <a:pPr lvl="2"/>
            <a:r>
              <a:rPr lang="hr-HR" smtClean="0"/>
              <a:t>Npr. Dos napad na određenu metu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1CE0E3-0978-414A-ACDD-6354330EC208}" type="slidenum">
              <a:rPr lang="hr-HR"/>
              <a:pPr>
                <a:defRPr/>
              </a:pPr>
              <a:t>11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Operacija crva: Faza razmnožavanja</a:t>
            </a:r>
            <a:endParaRPr lang="en-US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800" dirty="0" smtClean="0"/>
              <a:t>Da bi se proširio crv uglavnom radi sljedeće funkcije</a:t>
            </a:r>
          </a:p>
          <a:p>
            <a:pPr lvl="1">
              <a:spcBef>
                <a:spcPts val="600"/>
              </a:spcBef>
            </a:pPr>
            <a:r>
              <a:rPr lang="hr-HR" b="1" dirty="0" smtClean="0"/>
              <a:t>Traži druge sisteme</a:t>
            </a:r>
            <a:r>
              <a:rPr lang="hr-HR" dirty="0" smtClean="0"/>
              <a:t> da bi ih zarazio koristeći ispitivanje različitih repozitorija udaljenih adresa</a:t>
            </a:r>
          </a:p>
          <a:p>
            <a:pPr lvl="2">
              <a:spcBef>
                <a:spcPts val="600"/>
              </a:spcBef>
            </a:pPr>
            <a:r>
              <a:rPr lang="hr-HR" dirty="0" smtClean="0"/>
              <a:t>IP adresa-skeniranje prostora da bi se otkrile ranjive mete</a:t>
            </a:r>
          </a:p>
          <a:p>
            <a:pPr lvl="2">
              <a:spcBef>
                <a:spcPts val="600"/>
              </a:spcBef>
            </a:pPr>
            <a:r>
              <a:rPr lang="hr-HR" dirty="0" smtClean="0"/>
              <a:t>Imajte na umu da je to aktivna faza koja nije prisutna u virusima</a:t>
            </a:r>
          </a:p>
          <a:p>
            <a:pPr lvl="1">
              <a:spcBef>
                <a:spcPts val="600"/>
              </a:spcBef>
            </a:pPr>
            <a:r>
              <a:rPr lang="hr-HR" b="1" dirty="0" smtClean="0"/>
              <a:t>Ostvaruje konekciju </a:t>
            </a:r>
            <a:r>
              <a:rPr lang="hr-HR" dirty="0" smtClean="0"/>
              <a:t>sa udaljenim sistemom</a:t>
            </a:r>
          </a:p>
          <a:p>
            <a:pPr lvl="1">
              <a:spcBef>
                <a:spcPts val="600"/>
              </a:spcBef>
            </a:pPr>
            <a:r>
              <a:rPr lang="hr-HR" b="1" dirty="0" smtClean="0"/>
              <a:t>Kopira se </a:t>
            </a:r>
            <a:r>
              <a:rPr lang="hr-HR" dirty="0" smtClean="0"/>
              <a:t>u udaljeni sistem i pokrene kopiju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3B579A-F601-4F06-BE8E-C523A73A1CCD}" type="slidenum">
              <a:rPr lang="hr-HR" smtClean="0"/>
              <a:pPr>
                <a:defRPr/>
              </a:pPr>
              <a:t>12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Generalizirani </a:t>
            </a:r>
            <a:r>
              <a:rPr lang="hr-HR" dirty="0" err="1" smtClean="0"/>
              <a:t>propagacijski</a:t>
            </a:r>
            <a:r>
              <a:rPr lang="hr-HR" dirty="0" smtClean="0"/>
              <a:t> model crva</a:t>
            </a:r>
            <a:endParaRPr 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400" dirty="0" smtClean="0"/>
              <a:t>U prvoj fazi zaraženi domaćin traži ranjive mete</a:t>
            </a:r>
          </a:p>
          <a:p>
            <a:pPr>
              <a:spcBef>
                <a:spcPts val="600"/>
              </a:spcBef>
            </a:pPr>
            <a:r>
              <a:rPr lang="hr-HR" sz="2400" dirty="0" smtClean="0"/>
              <a:t>Kad je meta pronađena zaraženi domaćin pokušava dostaviti kod crva pronađenoj meti</a:t>
            </a:r>
          </a:p>
          <a:p>
            <a:pPr>
              <a:spcBef>
                <a:spcPts val="600"/>
              </a:spcBef>
            </a:pPr>
            <a:r>
              <a:rPr lang="hr-HR" sz="2400" dirty="0" smtClean="0"/>
              <a:t>Pokretanjem tog koda odabrana meta je kompromitirana</a:t>
            </a:r>
          </a:p>
          <a:p>
            <a:pPr>
              <a:spcBef>
                <a:spcPts val="600"/>
              </a:spcBef>
            </a:pPr>
            <a:r>
              <a:rPr lang="hr-HR" sz="2400" dirty="0" smtClean="0"/>
              <a:t>Jednom kad je sistem kompromitiran </a:t>
            </a:r>
            <a:r>
              <a:rPr lang="hr-HR" sz="2400" dirty="0" err="1" smtClean="0"/>
              <a:t>malware</a:t>
            </a:r>
            <a:r>
              <a:rPr lang="hr-HR" sz="2400" dirty="0" smtClean="0"/>
              <a:t> </a:t>
            </a:r>
            <a:r>
              <a:rPr lang="hr-HR" sz="2400" dirty="0" err="1" smtClean="0"/>
              <a:t>moze</a:t>
            </a:r>
            <a:r>
              <a:rPr lang="hr-HR" sz="2400" dirty="0" smtClean="0"/>
              <a:t> obaviti dodatne zadatke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/>
              <a:t>Paket se  odnosi na dodatne</a:t>
            </a:r>
            <a:br>
              <a:rPr lang="hr-HR" sz="2000" dirty="0" smtClean="0"/>
            </a:br>
            <a:r>
              <a:rPr lang="hr-HR" sz="2000" dirty="0" err="1" smtClean="0"/>
              <a:t>zadatake</a:t>
            </a:r>
            <a:r>
              <a:rPr lang="hr-HR" sz="2000" dirty="0" smtClean="0"/>
              <a:t> crva(Dos, instaliranje </a:t>
            </a:r>
            <a:br>
              <a:rPr lang="hr-HR" sz="2000" dirty="0" smtClean="0"/>
            </a:br>
            <a:r>
              <a:rPr lang="hr-HR" sz="2000" dirty="0" err="1" smtClean="0"/>
              <a:t>backdoora</a:t>
            </a:r>
            <a:r>
              <a:rPr lang="hr-HR" sz="2000" dirty="0" smtClean="0"/>
              <a:t>, </a:t>
            </a:r>
            <a:r>
              <a:rPr lang="hr-HR" sz="2000" dirty="0" err="1" smtClean="0"/>
              <a:t>samorepliciranje</a:t>
            </a:r>
            <a:r>
              <a:rPr lang="hr-HR" sz="2000" dirty="0" smtClean="0"/>
              <a:t>)</a:t>
            </a:r>
            <a:br>
              <a:rPr lang="hr-HR" sz="2000" dirty="0" smtClean="0"/>
            </a:br>
            <a:endParaRPr lang="hr-HR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9BB9D1-AB80-4F8D-B86F-D9B7974BD0CD}" type="slidenum">
              <a:rPr lang="hr-HR" smtClean="0"/>
              <a:pPr>
                <a:defRPr/>
              </a:pPr>
              <a:t>13</a:t>
            </a:fld>
            <a:endParaRPr lang="hr-HR"/>
          </a:p>
        </p:txBody>
      </p:sp>
      <p:grpSp>
        <p:nvGrpSpPr>
          <p:cNvPr id="2" name="Group 33"/>
          <p:cNvGrpSpPr/>
          <p:nvPr/>
        </p:nvGrpSpPr>
        <p:grpSpPr>
          <a:xfrm>
            <a:off x="5292080" y="3752846"/>
            <a:ext cx="3456384" cy="2283682"/>
            <a:chOff x="4644008" y="1556792"/>
            <a:chExt cx="4032448" cy="2664296"/>
          </a:xfrm>
          <a:noFill/>
        </p:grpSpPr>
        <p:sp>
          <p:nvSpPr>
            <p:cNvPr id="36" name="Rounded Rectangle 35"/>
            <p:cNvSpPr/>
            <p:nvPr/>
          </p:nvSpPr>
          <p:spPr>
            <a:xfrm>
              <a:off x="4644008" y="155679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Infected Host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44008" y="263691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Select Target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644008" y="371703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Deliver Malcode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084168" y="1556792"/>
              <a:ext cx="1224136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Compromise System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084168" y="3717032"/>
              <a:ext cx="1224136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Infection Completed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740352" y="3068960"/>
              <a:ext cx="936104" cy="504056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Execute Payload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Flowchart: Decision 41"/>
            <p:cNvSpPr/>
            <p:nvPr/>
          </p:nvSpPr>
          <p:spPr>
            <a:xfrm>
              <a:off x="6118893" y="2564904"/>
              <a:ext cx="1152128" cy="648072"/>
            </a:xfrm>
            <a:prstGeom prst="flowChartDecision">
              <a:avLst/>
            </a:prstGeom>
            <a:grp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Payload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36" idx="2"/>
              <a:endCxn id="37" idx="0"/>
            </p:cNvCxnSpPr>
            <p:nvPr/>
          </p:nvCxnSpPr>
          <p:spPr>
            <a:xfrm rot="5400000">
              <a:off x="4860032" y="2348880"/>
              <a:ext cx="576064" cy="158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2"/>
              <a:endCxn id="38" idx="0"/>
            </p:cNvCxnSpPr>
            <p:nvPr/>
          </p:nvCxnSpPr>
          <p:spPr>
            <a:xfrm rot="5400000">
              <a:off x="4860032" y="3429000"/>
              <a:ext cx="576064" cy="158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44"/>
            <p:cNvCxnSpPr>
              <a:stCxn id="38" idx="2"/>
              <a:endCxn id="39" idx="1"/>
            </p:cNvCxnSpPr>
            <p:nvPr/>
          </p:nvCxnSpPr>
          <p:spPr>
            <a:xfrm rot="5400000" flipH="1" flipV="1">
              <a:off x="4409982" y="2546902"/>
              <a:ext cx="2412268" cy="936104"/>
            </a:xfrm>
            <a:prstGeom prst="bentConnector4">
              <a:avLst>
                <a:gd name="adj1" fmla="val -9477"/>
                <a:gd name="adj2" fmla="val 76923"/>
              </a:avLst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2"/>
              <a:endCxn id="42" idx="0"/>
            </p:cNvCxnSpPr>
            <p:nvPr/>
          </p:nvCxnSpPr>
          <p:spPr>
            <a:xfrm rot="5400000">
              <a:off x="6443569" y="2312237"/>
              <a:ext cx="504056" cy="1279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2" idx="2"/>
              <a:endCxn id="40" idx="0"/>
            </p:cNvCxnSpPr>
            <p:nvPr/>
          </p:nvCxnSpPr>
          <p:spPr>
            <a:xfrm rot="16200000" flipH="1">
              <a:off x="6443568" y="3464364"/>
              <a:ext cx="504056" cy="1279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hape 47"/>
            <p:cNvCxnSpPr>
              <a:stCxn id="42" idx="3"/>
              <a:endCxn id="41" idx="0"/>
            </p:cNvCxnSpPr>
            <p:nvPr/>
          </p:nvCxnSpPr>
          <p:spPr>
            <a:xfrm>
              <a:off x="7271021" y="2888940"/>
              <a:ext cx="937383" cy="180020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hape 48"/>
            <p:cNvCxnSpPr>
              <a:stCxn id="41" idx="2"/>
              <a:endCxn id="40" idx="3"/>
            </p:cNvCxnSpPr>
            <p:nvPr/>
          </p:nvCxnSpPr>
          <p:spPr>
            <a:xfrm rot="5400000">
              <a:off x="7560332" y="3320988"/>
              <a:ext cx="396044" cy="900100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hape 49"/>
            <p:cNvCxnSpPr>
              <a:stCxn id="40" idx="2"/>
              <a:endCxn id="36" idx="1"/>
            </p:cNvCxnSpPr>
            <p:nvPr/>
          </p:nvCxnSpPr>
          <p:spPr>
            <a:xfrm rot="5400000" flipH="1">
              <a:off x="4463988" y="1988840"/>
              <a:ext cx="2412268" cy="2052228"/>
            </a:xfrm>
            <a:prstGeom prst="bentConnector4">
              <a:avLst>
                <a:gd name="adj1" fmla="val -16195"/>
                <a:gd name="adj2" fmla="val 111139"/>
              </a:avLst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7512753" y="2576479"/>
              <a:ext cx="432048" cy="29623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spcBef>
                  <a:spcPts val="300"/>
                </a:spcBef>
                <a:defRPr/>
              </a:pPr>
              <a:r>
                <a:rPr lang="hr-HR" sz="1050" dirty="0">
                  <a:latin typeface="+mn-lt"/>
                  <a:cs typeface="Arial" charset="0"/>
                </a:rPr>
                <a:t>Yes</a:t>
              </a:r>
              <a:endParaRPr lang="en-US" sz="1400" dirty="0">
                <a:latin typeface="+mn-lt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83382" y="3276814"/>
              <a:ext cx="432048" cy="305212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spcBef>
                  <a:spcPts val="300"/>
                </a:spcBef>
                <a:defRPr/>
              </a:pPr>
              <a:r>
                <a:rPr lang="hr-HR" sz="1050" dirty="0">
                  <a:latin typeface="+mn-lt"/>
                  <a:cs typeface="Arial" charset="0"/>
                </a:rPr>
                <a:t>No</a:t>
              </a:r>
              <a:endParaRPr lang="en-US" sz="1400" dirty="0">
                <a:latin typeface="+mn-lt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Akcije u svakoj fazi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hr-HR" sz="2400" smtClean="0"/>
              <a:t>Faza odabiranja mete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Skeniranje random ip adresa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Nabavljanje e-mail adresa(npr. Iz adresara)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Preko sistema za razmjenu datoteka</a:t>
            </a:r>
          </a:p>
          <a:p>
            <a:pPr>
              <a:spcBef>
                <a:spcPts val="400"/>
              </a:spcBef>
            </a:pPr>
            <a:r>
              <a:rPr lang="hr-HR" sz="2400" smtClean="0"/>
              <a:t>Faza dostavljanja koda (samo dio se može poslati u ovoj fazi)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Paket povezan s prelijevanjem buffera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Koristeci mail servisa za poruke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Posebno stvorene HTML stranice</a:t>
            </a:r>
            <a:br>
              <a:rPr lang="hr-HR" sz="2000" smtClean="0"/>
            </a:br>
            <a:r>
              <a:rPr lang="hr-HR" sz="2000" smtClean="0"/>
              <a:t>podignute na web serveru</a:t>
            </a:r>
          </a:p>
          <a:p>
            <a:pPr>
              <a:spcBef>
                <a:spcPts val="400"/>
              </a:spcBef>
            </a:pPr>
            <a:r>
              <a:rPr lang="hr-HR" sz="2400" smtClean="0"/>
              <a:t>Kompromitiranje sistema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Izvršavanje koda crva:slabosti e-maila, </a:t>
            </a:r>
            <a:br>
              <a:rPr lang="hr-HR" sz="2000" smtClean="0"/>
            </a:br>
            <a:r>
              <a:rPr lang="hr-HR" sz="2000" smtClean="0"/>
              <a:t>korisnička intervencija,automatsko</a:t>
            </a:r>
            <a:br>
              <a:rPr lang="hr-HR" sz="2000" smtClean="0"/>
            </a:br>
            <a:r>
              <a:rPr lang="hr-HR" sz="2000" smtClean="0"/>
              <a:t>izvršavanje</a:t>
            </a:r>
          </a:p>
          <a:p>
            <a:pPr lvl="1">
              <a:spcBef>
                <a:spcPts val="400"/>
              </a:spcBef>
            </a:pPr>
            <a:r>
              <a:rPr lang="hr-HR" sz="2000" smtClean="0"/>
              <a:t>Npr. Prelijevanje buffera, backdoor</a:t>
            </a:r>
            <a:br>
              <a:rPr lang="hr-HR" sz="2000" smtClean="0"/>
            </a:br>
            <a:endParaRPr lang="hr-HR" sz="2000" smtClean="0"/>
          </a:p>
          <a:p>
            <a:pPr lvl="1">
              <a:spcBef>
                <a:spcPts val="600"/>
              </a:spcBef>
            </a:pPr>
            <a:endParaRPr lang="hr-HR" sz="22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E118A-27F1-4680-B49C-51BB7A5B4F28}" type="slidenum">
              <a:rPr lang="hr-HR" smtClean="0"/>
              <a:pPr>
                <a:defRPr/>
              </a:pPr>
              <a:t>14</a:t>
            </a:fld>
            <a:endParaRPr lang="hr-HR"/>
          </a:p>
        </p:txBody>
      </p:sp>
      <p:grpSp>
        <p:nvGrpSpPr>
          <p:cNvPr id="2" name="Group 33"/>
          <p:cNvGrpSpPr/>
          <p:nvPr/>
        </p:nvGrpSpPr>
        <p:grpSpPr>
          <a:xfrm>
            <a:off x="5292080" y="3752846"/>
            <a:ext cx="3456384" cy="2283682"/>
            <a:chOff x="4644008" y="1556792"/>
            <a:chExt cx="4032448" cy="2664296"/>
          </a:xfrm>
          <a:noFill/>
        </p:grpSpPr>
        <p:sp>
          <p:nvSpPr>
            <p:cNvPr id="6" name="Rounded Rectangle 5"/>
            <p:cNvSpPr/>
            <p:nvPr/>
          </p:nvSpPr>
          <p:spPr>
            <a:xfrm>
              <a:off x="4644008" y="155679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Infected Host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644008" y="263691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Select Target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644008" y="3717032"/>
              <a:ext cx="1008112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Deliver Malcode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84168" y="1556792"/>
              <a:ext cx="1224136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Compromise System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84168" y="3717032"/>
              <a:ext cx="1224136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Infection Completed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740352" y="3068960"/>
              <a:ext cx="936104" cy="504056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Execute Payload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6118893" y="2564904"/>
              <a:ext cx="1152128" cy="648072"/>
            </a:xfrm>
            <a:prstGeom prst="flowChartDecision">
              <a:avLst/>
            </a:prstGeom>
            <a:grp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hr-HR" sz="1050" dirty="0">
                  <a:solidFill>
                    <a:schemeClr val="tx1"/>
                  </a:solidFill>
                </a:rPr>
                <a:t>Payload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6" idx="2"/>
              <a:endCxn id="7" idx="0"/>
            </p:cNvCxnSpPr>
            <p:nvPr/>
          </p:nvCxnSpPr>
          <p:spPr>
            <a:xfrm rot="5400000">
              <a:off x="4860032" y="2348880"/>
              <a:ext cx="576064" cy="158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2"/>
              <a:endCxn id="8" idx="0"/>
            </p:cNvCxnSpPr>
            <p:nvPr/>
          </p:nvCxnSpPr>
          <p:spPr>
            <a:xfrm rot="5400000">
              <a:off x="4860032" y="3429000"/>
              <a:ext cx="576064" cy="158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hape 18"/>
            <p:cNvCxnSpPr>
              <a:stCxn id="8" idx="2"/>
              <a:endCxn id="9" idx="1"/>
            </p:cNvCxnSpPr>
            <p:nvPr/>
          </p:nvCxnSpPr>
          <p:spPr>
            <a:xfrm rot="5400000" flipH="1" flipV="1">
              <a:off x="4409982" y="2546902"/>
              <a:ext cx="2412268" cy="936104"/>
            </a:xfrm>
            <a:prstGeom prst="bentConnector4">
              <a:avLst>
                <a:gd name="adj1" fmla="val -9477"/>
                <a:gd name="adj2" fmla="val 76923"/>
              </a:avLst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2"/>
              <a:endCxn id="12" idx="0"/>
            </p:cNvCxnSpPr>
            <p:nvPr/>
          </p:nvCxnSpPr>
          <p:spPr>
            <a:xfrm rot="5400000">
              <a:off x="6443569" y="2312237"/>
              <a:ext cx="504056" cy="1279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2"/>
              <a:endCxn id="10" idx="0"/>
            </p:cNvCxnSpPr>
            <p:nvPr/>
          </p:nvCxnSpPr>
          <p:spPr>
            <a:xfrm rot="16200000" flipH="1">
              <a:off x="6443568" y="3464364"/>
              <a:ext cx="504056" cy="1279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hape 25"/>
            <p:cNvCxnSpPr>
              <a:stCxn id="12" idx="3"/>
              <a:endCxn id="11" idx="0"/>
            </p:cNvCxnSpPr>
            <p:nvPr/>
          </p:nvCxnSpPr>
          <p:spPr>
            <a:xfrm>
              <a:off x="7271021" y="2888940"/>
              <a:ext cx="937383" cy="180020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hape 27"/>
            <p:cNvCxnSpPr>
              <a:stCxn id="11" idx="2"/>
              <a:endCxn id="10" idx="3"/>
            </p:cNvCxnSpPr>
            <p:nvPr/>
          </p:nvCxnSpPr>
          <p:spPr>
            <a:xfrm rot="5400000">
              <a:off x="7560332" y="3320988"/>
              <a:ext cx="396044" cy="900100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hape 29"/>
            <p:cNvCxnSpPr>
              <a:stCxn id="10" idx="2"/>
              <a:endCxn id="6" idx="1"/>
            </p:cNvCxnSpPr>
            <p:nvPr/>
          </p:nvCxnSpPr>
          <p:spPr>
            <a:xfrm rot="5400000" flipH="1">
              <a:off x="4463988" y="1988840"/>
              <a:ext cx="2412268" cy="2052228"/>
            </a:xfrm>
            <a:prstGeom prst="bentConnector4">
              <a:avLst>
                <a:gd name="adj1" fmla="val -16195"/>
                <a:gd name="adj2" fmla="val 111139"/>
              </a:avLst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7512753" y="2576479"/>
              <a:ext cx="432048" cy="29623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spcBef>
                  <a:spcPts val="300"/>
                </a:spcBef>
                <a:defRPr/>
              </a:pPr>
              <a:r>
                <a:rPr lang="hr-HR" sz="1050" dirty="0">
                  <a:latin typeface="+mn-lt"/>
                  <a:cs typeface="Arial" charset="0"/>
                </a:rPr>
                <a:t>Yes</a:t>
              </a:r>
              <a:endParaRPr lang="en-US" sz="1400" dirty="0">
                <a:latin typeface="+mn-lt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83382" y="3276814"/>
              <a:ext cx="432048" cy="305212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spcBef>
                  <a:spcPts val="300"/>
                </a:spcBef>
                <a:defRPr/>
              </a:pPr>
              <a:r>
                <a:rPr lang="hr-HR" sz="1050" dirty="0">
                  <a:latin typeface="+mn-lt"/>
                  <a:cs typeface="Arial" charset="0"/>
                </a:rPr>
                <a:t>No</a:t>
              </a:r>
              <a:endParaRPr lang="en-US" sz="1400" dirty="0">
                <a:latin typeface="+mn-lt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23850" y="952500"/>
            <a:ext cx="8569325" cy="1362075"/>
          </a:xfrm>
        </p:spPr>
        <p:txBody>
          <a:bodyPr/>
          <a:lstStyle/>
          <a:p>
            <a:r>
              <a:rPr lang="hr-HR" dirty="0" smtClean="0"/>
              <a:t>Razmnožavanje crva u stvarnom životu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23850" y="-171450"/>
            <a:ext cx="8569325" cy="1143000"/>
          </a:xfrm>
        </p:spPr>
        <p:txBody>
          <a:bodyPr/>
          <a:lstStyle/>
          <a:p>
            <a:pPr eaLnBrk="1" hangingPunct="1"/>
            <a:r>
              <a:rPr lang="hr-HR" dirty="0" smtClean="0"/>
              <a:t>Crv </a:t>
            </a:r>
            <a:r>
              <a:rPr lang="hr-HR" dirty="0" err="1" smtClean="0"/>
              <a:t>Morris</a:t>
            </a:r>
            <a:r>
              <a:rPr lang="hr-HR" dirty="0" smtClean="0"/>
              <a:t> (Robert </a:t>
            </a:r>
            <a:r>
              <a:rPr lang="hr-HR" dirty="0" err="1" smtClean="0"/>
              <a:t>Morris</a:t>
            </a:r>
            <a:r>
              <a:rPr lang="hr-HR" dirty="0" smtClean="0"/>
              <a:t> 1988)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836613"/>
            <a:ext cx="8569325" cy="558165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hr-HR" sz="2400" dirty="0" smtClean="0"/>
              <a:t>Da bi se širio, prvi zadatak crva je bio da otkrije druge domaćine poznate </a:t>
            </a:r>
            <a:r>
              <a:rPr lang="hr-HR" sz="2400" dirty="0" err="1" smtClean="0"/>
              <a:t>prvozaraženom</a:t>
            </a:r>
            <a:r>
              <a:rPr lang="hr-HR" sz="2400" dirty="0" smtClean="0"/>
              <a:t> domaćinu koji bi dozvolili ulaz ovom domaćinu</a:t>
            </a:r>
          </a:p>
          <a:p>
            <a:pPr lvl="1">
              <a:spcBef>
                <a:spcPts val="300"/>
              </a:spcBef>
            </a:pPr>
            <a:r>
              <a:rPr lang="hr-HR" sz="1800" dirty="0" smtClean="0"/>
              <a:t>Promatrane tablice sistema koje deklariraju koji drugi uređaji koji imaju povjerenje u ovog domaćina, korisničke mail </a:t>
            </a:r>
            <a:r>
              <a:rPr lang="hr-HR" sz="1800" dirty="0" err="1" smtClean="0"/>
              <a:t>forwarding</a:t>
            </a:r>
            <a:r>
              <a:rPr lang="hr-HR" sz="1800" dirty="0" smtClean="0"/>
              <a:t> datoteke, tablice s daljinskim pristupom,izvještaji servisa koji su </a:t>
            </a:r>
            <a:r>
              <a:rPr lang="hr-HR" sz="1800" dirty="0" err="1" smtClean="0"/>
              <a:t>izvjestili</a:t>
            </a:r>
            <a:r>
              <a:rPr lang="hr-HR" sz="1800" dirty="0" smtClean="0"/>
              <a:t> status net konekcije</a:t>
            </a:r>
            <a:endParaRPr lang="en-US" sz="1800" dirty="0" smtClean="0"/>
          </a:p>
          <a:p>
            <a:pPr>
              <a:spcBef>
                <a:spcPts val="300"/>
              </a:spcBef>
            </a:pPr>
            <a:r>
              <a:rPr lang="hr-HR" sz="2400" dirty="0" smtClean="0"/>
              <a:t>Za svakog otkrivenog domaćina,razni napadi na </a:t>
            </a:r>
            <a:r>
              <a:rPr lang="en-US" sz="2400" dirty="0" smtClean="0"/>
              <a:t>UNIX s</a:t>
            </a:r>
            <a:r>
              <a:rPr lang="hr-HR" sz="2400" dirty="0" err="1" smtClean="0"/>
              <a:t>isteme</a:t>
            </a:r>
            <a:endParaRPr lang="en-US" sz="2400" dirty="0" smtClean="0"/>
          </a:p>
          <a:p>
            <a:pPr lvl="1">
              <a:spcBef>
                <a:spcPts val="300"/>
              </a:spcBef>
            </a:pPr>
            <a:r>
              <a:rPr lang="hr-HR" sz="1800" dirty="0" smtClean="0"/>
              <a:t>Probijanje </a:t>
            </a:r>
            <a:r>
              <a:rPr lang="hr-HR" sz="1800" dirty="0" err="1" smtClean="0"/>
              <a:t>password</a:t>
            </a:r>
            <a:r>
              <a:rPr lang="hr-HR" sz="1800" dirty="0" smtClean="0"/>
              <a:t> </a:t>
            </a:r>
            <a:r>
              <a:rPr lang="hr-HR" sz="1800" dirty="0" err="1" smtClean="0"/>
              <a:t>dadoteke</a:t>
            </a:r>
            <a:r>
              <a:rPr lang="hr-HR" sz="1800" dirty="0" smtClean="0"/>
              <a:t> kako bi se prijavili na druge sisteme</a:t>
            </a:r>
            <a:endParaRPr lang="en-US" sz="1800" dirty="0" smtClean="0"/>
          </a:p>
          <a:p>
            <a:pPr lvl="1">
              <a:spcBef>
                <a:spcPts val="300"/>
              </a:spcBef>
            </a:pPr>
            <a:r>
              <a:rPr lang="hr-HR" sz="1800" dirty="0" smtClean="0"/>
              <a:t>Iskorištavanje </a:t>
            </a:r>
            <a:r>
              <a:rPr lang="hr-HR" sz="1800" dirty="0" err="1" smtClean="0"/>
              <a:t>buga</a:t>
            </a:r>
            <a:r>
              <a:rPr lang="hr-HR" sz="1800" dirty="0" smtClean="0"/>
              <a:t> u </a:t>
            </a:r>
            <a:r>
              <a:rPr lang="hr-HR" sz="1800" dirty="0" err="1" smtClean="0"/>
              <a:t>finger</a:t>
            </a:r>
            <a:r>
              <a:rPr lang="hr-HR" sz="1800" dirty="0" smtClean="0"/>
              <a:t> protokolu</a:t>
            </a:r>
            <a:endParaRPr lang="en-US" sz="1800" dirty="0" smtClean="0"/>
          </a:p>
          <a:p>
            <a:pPr lvl="1">
              <a:spcBef>
                <a:spcPts val="300"/>
              </a:spcBef>
            </a:pPr>
            <a:r>
              <a:rPr lang="hr-HR" sz="1800" dirty="0" err="1" smtClean="0"/>
              <a:t>Iskorišstavanje</a:t>
            </a:r>
            <a:r>
              <a:rPr lang="hr-HR" sz="1800" dirty="0" smtClean="0"/>
              <a:t> </a:t>
            </a:r>
            <a:r>
              <a:rPr lang="hr-HR" sz="1800" dirty="0" err="1" smtClean="0"/>
              <a:t>buga</a:t>
            </a:r>
            <a:r>
              <a:rPr lang="hr-HR" sz="1800" dirty="0" smtClean="0"/>
              <a:t> u slanju </a:t>
            </a:r>
            <a:r>
              <a:rPr lang="hr-HR" sz="1800" dirty="0" err="1" smtClean="0"/>
              <a:t>maila</a:t>
            </a:r>
            <a:endParaRPr lang="en-US" sz="1800" dirty="0" smtClean="0"/>
          </a:p>
          <a:p>
            <a:pPr>
              <a:spcBef>
                <a:spcPts val="300"/>
              </a:spcBef>
            </a:pPr>
            <a:r>
              <a:rPr lang="hr-HR" sz="2400" dirty="0" smtClean="0"/>
              <a:t>Ako je barem jedna od gore navedenih metoda uspjela imamo udaljeni pristup </a:t>
            </a:r>
            <a:r>
              <a:rPr lang="hr-HR" sz="2400" dirty="0" err="1" smtClean="0"/>
              <a:t>shellu</a:t>
            </a:r>
            <a:endParaRPr lang="en-US" sz="2400" dirty="0" smtClean="0"/>
          </a:p>
          <a:p>
            <a:pPr lvl="1">
              <a:spcBef>
                <a:spcPts val="300"/>
              </a:spcBef>
            </a:pPr>
            <a:r>
              <a:rPr lang="hr-HR" sz="1800" dirty="0" smtClean="0"/>
              <a:t>Slanje </a:t>
            </a:r>
            <a:r>
              <a:rPr lang="hr-HR" sz="1800" dirty="0" err="1" smtClean="0"/>
              <a:t>bootstrap</a:t>
            </a:r>
            <a:r>
              <a:rPr lang="hr-HR" sz="1800" dirty="0" smtClean="0"/>
              <a:t> programa operacijskom sustavu </a:t>
            </a:r>
            <a:r>
              <a:rPr lang="hr-HR" sz="1800" dirty="0" err="1" smtClean="0"/>
              <a:t>komporomitiranog</a:t>
            </a:r>
            <a:r>
              <a:rPr lang="hr-HR" sz="1800" dirty="0" smtClean="0"/>
              <a:t> uređaja</a:t>
            </a:r>
          </a:p>
          <a:p>
            <a:pPr lvl="1">
              <a:spcBef>
                <a:spcPts val="300"/>
              </a:spcBef>
            </a:pPr>
            <a:r>
              <a:rPr lang="hr-HR" sz="1800" dirty="0" err="1" smtClean="0"/>
              <a:t>Bootstrap</a:t>
            </a:r>
            <a:r>
              <a:rPr lang="hr-HR" sz="1800" dirty="0" smtClean="0"/>
              <a:t> program poziva </a:t>
            </a:r>
            <a:r>
              <a:rPr lang="hr-HR" sz="1800" dirty="0" err="1" smtClean="0"/>
              <a:t>parent</a:t>
            </a:r>
            <a:r>
              <a:rPr lang="hr-HR" sz="1800" dirty="0" smtClean="0"/>
              <a:t> program i </a:t>
            </a:r>
            <a:r>
              <a:rPr lang="hr-HR" sz="1800" dirty="0" err="1" smtClean="0"/>
              <a:t>downloada</a:t>
            </a:r>
            <a:r>
              <a:rPr lang="hr-HR" sz="1800" dirty="0" smtClean="0"/>
              <a:t> ostatak crva da se kopira na uređaj</a:t>
            </a:r>
          </a:p>
          <a:p>
            <a:pPr>
              <a:spcBef>
                <a:spcPts val="300"/>
              </a:spcBef>
            </a:pPr>
            <a:r>
              <a:rPr lang="hr-HR" sz="2400" dirty="0" smtClean="0">
                <a:solidFill>
                  <a:srgbClr val="C00000"/>
                </a:solidFill>
              </a:rPr>
              <a:t>Oko 4000 od 60,000 tadašnjih internet </a:t>
            </a:r>
            <a:r>
              <a:rPr lang="hr-HR" sz="2400" dirty="0" err="1" smtClean="0">
                <a:solidFill>
                  <a:srgbClr val="C00000"/>
                </a:solidFill>
              </a:rPr>
              <a:t>domaćna</a:t>
            </a:r>
            <a:r>
              <a:rPr lang="hr-HR" sz="2400" dirty="0" smtClean="0">
                <a:solidFill>
                  <a:srgbClr val="C00000"/>
                </a:solidFill>
              </a:rPr>
              <a:t> su bili inficirani u roku od 16 sati nakon što je crv poslan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6BF2E2-1157-4C82-AEB2-65F11B6B1B28}" type="slidenum">
              <a:rPr lang="hr-HR"/>
              <a:pPr>
                <a:defRPr/>
              </a:pPr>
              <a:t>16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err="1" smtClean="0"/>
              <a:t>Code</a:t>
            </a:r>
            <a:r>
              <a:rPr lang="hr-HR" dirty="0" smtClean="0"/>
              <a:t> Red (Srpanj 2001)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400" dirty="0" err="1" smtClean="0"/>
              <a:t>Code</a:t>
            </a:r>
            <a:r>
              <a:rPr lang="hr-HR" sz="2400" dirty="0" smtClean="0"/>
              <a:t> red crv se širi preljevom </a:t>
            </a:r>
            <a:r>
              <a:rPr lang="hr-HR" sz="2400" dirty="0" err="1" smtClean="0"/>
              <a:t>buffera</a:t>
            </a:r>
            <a:r>
              <a:rPr lang="hr-HR" sz="2400" dirty="0" smtClean="0"/>
              <a:t> preko indeksnog servisa Microsoft Internet informacijskog servisa (IIS)</a:t>
            </a:r>
            <a:r>
              <a:rPr lang="en-US" sz="2400" dirty="0" smtClean="0"/>
              <a:t> 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000" dirty="0" smtClean="0"/>
              <a:t>Infekcija je počela izdavanjem HTTP GET komande ranjivim </a:t>
            </a:r>
            <a:r>
              <a:rPr lang="hr-HR" sz="2000" dirty="0" err="1" smtClean="0"/>
              <a:t>Iis</a:t>
            </a:r>
            <a:r>
              <a:rPr lang="hr-HR" sz="2000" dirty="0" smtClean="0"/>
              <a:t> sistemima</a:t>
            </a:r>
            <a:endParaRPr lang="hr-HR" sz="4400" dirty="0" smtClean="0"/>
          </a:p>
          <a:p>
            <a:pPr>
              <a:spcBef>
                <a:spcPts val="600"/>
              </a:spcBef>
            </a:pPr>
            <a:r>
              <a:rPr lang="hr-HR" sz="2400" dirty="0" smtClean="0"/>
              <a:t>Crv skenira slučajne IP adrese da bi se proširio </a:t>
            </a:r>
          </a:p>
          <a:p>
            <a:pPr>
              <a:spcBef>
                <a:spcPts val="600"/>
              </a:spcBef>
            </a:pPr>
            <a:r>
              <a:rPr lang="hr-HR" sz="2400" dirty="0" smtClean="0"/>
              <a:t>Tijekom određenog perioda crv se samo širi</a:t>
            </a:r>
            <a:r>
              <a:rPr lang="en-US" sz="2400" dirty="0" smtClean="0"/>
              <a:t> </a:t>
            </a:r>
            <a:endParaRPr lang="hr-HR" sz="2400" dirty="0" smtClean="0"/>
          </a:p>
          <a:p>
            <a:pPr>
              <a:spcBef>
                <a:spcPts val="600"/>
              </a:spcBef>
            </a:pPr>
            <a:r>
              <a:rPr lang="hr-HR" sz="2400" dirty="0" smtClean="0"/>
              <a:t>Nakon toga inicira </a:t>
            </a:r>
            <a:r>
              <a:rPr lang="hr-HR" sz="2400" dirty="0" err="1" smtClean="0"/>
              <a:t>denial</a:t>
            </a:r>
            <a:r>
              <a:rPr lang="hr-HR" sz="2400" dirty="0" smtClean="0"/>
              <a:t>-</a:t>
            </a:r>
            <a:r>
              <a:rPr lang="hr-HR" sz="2400" dirty="0" err="1" smtClean="0"/>
              <a:t>of</a:t>
            </a:r>
            <a:r>
              <a:rPr lang="hr-HR" sz="2400" dirty="0" smtClean="0"/>
              <a:t>-service napad protiv vladine web stranice tako sto zatrpa stranicu sa paketima sa brojnih domaćina</a:t>
            </a:r>
            <a:endParaRPr lang="en-US" sz="2400" dirty="0" smtClean="0"/>
          </a:p>
          <a:p>
            <a:pPr>
              <a:spcBef>
                <a:spcPts val="600"/>
              </a:spcBef>
            </a:pPr>
            <a:r>
              <a:rPr lang="hr-HR" sz="2400" dirty="0" err="1" smtClean="0">
                <a:solidFill>
                  <a:srgbClr val="C00000"/>
                </a:solidFill>
              </a:rPr>
              <a:t>Code</a:t>
            </a:r>
            <a:r>
              <a:rPr lang="hr-HR" sz="2400" dirty="0" smtClean="0">
                <a:solidFill>
                  <a:srgbClr val="C00000"/>
                </a:solidFill>
              </a:rPr>
              <a:t> Red I v2 je inficirao skoro 360,00 servera unutar 14 sati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>
                <a:solidFill>
                  <a:srgbClr val="C00000"/>
                </a:solidFill>
              </a:rPr>
              <a:t>Prouzročio je probleme inficiranim serverima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>
                <a:solidFill>
                  <a:srgbClr val="C00000"/>
                </a:solidFill>
              </a:rPr>
              <a:t>Važnije- zauzeo je značajan dio kapaciteta interneta</a:t>
            </a:r>
          </a:p>
          <a:p>
            <a:pPr>
              <a:spcBef>
                <a:spcPts val="600"/>
              </a:spcBef>
            </a:pPr>
            <a:r>
              <a:rPr lang="hr-HR" sz="2400" dirty="0" err="1" smtClean="0"/>
              <a:t>Code</a:t>
            </a:r>
            <a:r>
              <a:rPr lang="hr-HR" sz="2400" dirty="0" smtClean="0"/>
              <a:t> Red II je varijanta koja isto  usmjerena na </a:t>
            </a:r>
            <a:r>
              <a:rPr lang="hr-HR" sz="2400" dirty="0" err="1" smtClean="0"/>
              <a:t>Micfosoft</a:t>
            </a:r>
            <a:r>
              <a:rPr lang="hr-HR" sz="2400" dirty="0" smtClean="0"/>
              <a:t> IIS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/>
              <a:t>Ona također </a:t>
            </a:r>
            <a:r>
              <a:rPr lang="hr-HR" sz="2000" dirty="0" err="1" smtClean="0"/>
              <a:t>intstaliar</a:t>
            </a:r>
            <a:r>
              <a:rPr lang="hr-HR" sz="2000" dirty="0" smtClean="0"/>
              <a:t> </a:t>
            </a:r>
            <a:r>
              <a:rPr lang="hr-HR" sz="2000" dirty="0" err="1" smtClean="0"/>
              <a:t>backdoor</a:t>
            </a:r>
            <a:r>
              <a:rPr lang="hr-HR" sz="2000" dirty="0" smtClean="0"/>
              <a:t>, dozvoljavajući </a:t>
            </a:r>
            <a:r>
              <a:rPr lang="hr-HR" sz="2000" dirty="0" err="1" smtClean="0"/>
              <a:t>hackeru</a:t>
            </a:r>
            <a:r>
              <a:rPr lang="hr-HR" sz="2000" dirty="0" smtClean="0"/>
              <a:t> da pokrene naredbe na zaraženom računalu</a:t>
            </a:r>
            <a:endParaRPr lang="en-US" sz="2200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D95182-6FEC-4B03-9FB9-442D5DC96522}" type="slidenum">
              <a:rPr lang="hr-HR"/>
              <a:pPr>
                <a:defRPr/>
              </a:pPr>
              <a:t>17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Širenje </a:t>
            </a:r>
            <a:r>
              <a:rPr lang="hr-HR" dirty="0" err="1" smtClean="0"/>
              <a:t>Code</a:t>
            </a:r>
            <a:r>
              <a:rPr lang="hr-HR" dirty="0" smtClean="0"/>
              <a:t>-Red v2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300"/>
              </a:spcBef>
            </a:pPr>
            <a:endParaRPr lang="hr-HR" sz="2400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800" b="1" dirty="0" smtClean="0"/>
          </a:p>
          <a:p>
            <a:pPr>
              <a:spcBef>
                <a:spcPts val="300"/>
              </a:spcBef>
              <a:buFont typeface="Wingdings 2" pitchFamily="18" charset="2"/>
              <a:buNone/>
            </a:pPr>
            <a:endParaRPr lang="hr-HR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6E92FD-B139-453C-BF70-BC31B54791C6}" type="slidenum">
              <a:rPr lang="hr-HR"/>
              <a:pPr>
                <a:defRPr/>
              </a:pPr>
              <a:t>18</a:t>
            </a:fld>
            <a:endParaRPr lang="hr-HR"/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3778250"/>
            <a:ext cx="3800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3814763"/>
            <a:ext cx="37528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356100" y="188913"/>
            <a:ext cx="4572000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sz="1050" b="1" dirty="0">
                <a:latin typeface="+mn-lt"/>
                <a:cs typeface="Arial" charset="0"/>
              </a:rPr>
              <a:t>http://www.caida.org/research/security/code-red/coderedv2_analysis.xml</a:t>
            </a:r>
            <a:endParaRPr lang="en-US" sz="1400" b="1" dirty="0">
              <a:latin typeface="+mn-lt"/>
              <a:cs typeface="Arial" charset="0"/>
            </a:endParaRPr>
          </a:p>
        </p:txBody>
      </p:sp>
      <p:pic>
        <p:nvPicPr>
          <p:cNvPr id="28680" name="Picture 4" descr="newframes-small-log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5513" y="1268413"/>
            <a:ext cx="4464050" cy="24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SQL </a:t>
            </a:r>
            <a:r>
              <a:rPr lang="hr-HR" dirty="0" err="1" smtClean="0"/>
              <a:t>Slammer</a:t>
            </a:r>
            <a:r>
              <a:rPr lang="hr-HR" dirty="0" smtClean="0"/>
              <a:t> (Siječanj 2003)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400" dirty="0" err="1" smtClean="0"/>
              <a:t>Iskorišstava</a:t>
            </a:r>
            <a:r>
              <a:rPr lang="hr-HR" sz="2400" dirty="0" smtClean="0"/>
              <a:t> pretek </a:t>
            </a:r>
            <a:r>
              <a:rPr lang="hr-HR" sz="2400" dirty="0" err="1" smtClean="0"/>
              <a:t>buffera</a:t>
            </a:r>
            <a:r>
              <a:rPr lang="hr-HR" sz="2400" dirty="0" smtClean="0"/>
              <a:t> u Microsoftovim SQL serverima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/>
              <a:t>Jedan kratak paket (400 </a:t>
            </a:r>
            <a:r>
              <a:rPr lang="hr-HR" sz="2000" dirty="0" err="1" smtClean="0"/>
              <a:t>byta</a:t>
            </a:r>
            <a:r>
              <a:rPr lang="hr-HR" sz="2000" dirty="0" smtClean="0"/>
              <a:t>) preko UDP porta 1434 je bio dovoljan</a:t>
            </a:r>
          </a:p>
          <a:p>
            <a:pPr>
              <a:spcBef>
                <a:spcPts val="600"/>
              </a:spcBef>
            </a:pPr>
            <a:r>
              <a:rPr lang="hr-HR" sz="2400" dirty="0" smtClean="0"/>
              <a:t>Crv je zarazio preko 90% ranjivih meta unutar 10 minuta</a:t>
            </a:r>
            <a:r>
              <a:rPr lang="en-US" sz="2400" dirty="0" smtClean="0"/>
              <a:t> </a:t>
            </a:r>
            <a:endParaRPr lang="hr-HR" sz="2400" dirty="0" smtClean="0"/>
          </a:p>
          <a:p>
            <a:pPr lvl="1">
              <a:spcBef>
                <a:spcPts val="600"/>
              </a:spcBef>
            </a:pPr>
            <a:r>
              <a:rPr lang="hr-HR" sz="2000" dirty="0" smtClean="0"/>
              <a:t>Izazvao je značajnu smetnju financijskim, </a:t>
            </a:r>
            <a:r>
              <a:rPr lang="hr-HR" sz="2000" dirty="0" err="1" smtClean="0"/>
              <a:t>transportacijskim</a:t>
            </a:r>
            <a:r>
              <a:rPr lang="hr-HR" sz="2000" dirty="0" smtClean="0"/>
              <a:t> i vladinim institucijama te isključuje bilo kakve akcije čovjeka</a:t>
            </a:r>
          </a:p>
          <a:p>
            <a:pPr lvl="1">
              <a:spcBef>
                <a:spcPts val="600"/>
              </a:spcBef>
            </a:pPr>
            <a:r>
              <a:rPr lang="hr-HR" sz="2000" dirty="0" smtClean="0"/>
              <a:t>Nema malicioznog sadržaja, preopterećuje mreže</a:t>
            </a:r>
          </a:p>
          <a:p>
            <a:r>
              <a:rPr lang="hr-HR" sz="2400" dirty="0" smtClean="0"/>
              <a:t>Strategija širenja koristi nasumično skeniranje</a:t>
            </a:r>
          </a:p>
          <a:p>
            <a:pPr lvl="1"/>
            <a:r>
              <a:rPr lang="hr-HR" sz="2000" dirty="0" smtClean="0"/>
              <a:t>Nasumično izabire IP adrese, te naposljetku pronađe i inficira osjetljive domaćine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Slammer</a:t>
            </a:r>
            <a:r>
              <a:rPr lang="hr-HR" sz="2400" dirty="0" smtClean="0">
                <a:solidFill>
                  <a:srgbClr val="C00000"/>
                </a:solidFill>
              </a:rPr>
              <a:t> se proširio skoro dva reda veličine brže nego </a:t>
            </a:r>
            <a:r>
              <a:rPr lang="hr-HR" sz="2400" dirty="0" err="1" smtClean="0">
                <a:solidFill>
                  <a:srgbClr val="C00000"/>
                </a:solidFill>
              </a:rPr>
              <a:t>Code</a:t>
            </a:r>
            <a:r>
              <a:rPr lang="hr-HR" sz="2400" dirty="0" smtClean="0">
                <a:solidFill>
                  <a:srgbClr val="C00000"/>
                </a:solidFill>
              </a:rPr>
              <a:t> Red, a ipak je inficirao manje računala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hr-HR" sz="2000" b="1" dirty="0" smtClean="0">
                <a:solidFill>
                  <a:srgbClr val="C00000"/>
                </a:solidFill>
              </a:rPr>
              <a:t>Najbrži računalni crv u povijesti ( Stopa skeniranja je 55 milijuna skenova u sekundi nakon samo 3 minute)</a:t>
            </a:r>
          </a:p>
          <a:p>
            <a:pPr>
              <a:spcBef>
                <a:spcPts val="30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E1A115-077C-4736-BD1D-07BDB5887FAF}" type="slidenum">
              <a:rPr lang="hr-HR"/>
              <a:pPr>
                <a:defRPr/>
              </a:pPr>
              <a:t>19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Maliciozni softver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20335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hr-HR" dirty="0" smtClean="0"/>
              <a:t>Computer Security: Principles and Practice</a:t>
            </a:r>
            <a:endParaRPr lang="en-US" dirty="0" smtClean="0"/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hr-HR" dirty="0" smtClean="0"/>
              <a:t>by</a:t>
            </a:r>
            <a:r>
              <a:rPr lang="en-US" dirty="0" smtClean="0"/>
              <a:t> William Stallings and </a:t>
            </a:r>
            <a:r>
              <a:rPr lang="en-US" dirty="0" err="1" smtClean="0"/>
              <a:t>Lawrie</a:t>
            </a:r>
            <a:r>
              <a:rPr lang="en-US" dirty="0" smtClean="0"/>
              <a:t> Brown</a:t>
            </a:r>
            <a:endParaRPr lang="hr-HR" dirty="0" smtClean="0"/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hr-HR" dirty="0" smtClean="0"/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hr-HR" dirty="0" smtClean="0">
                <a:solidFill>
                  <a:srgbClr val="002060"/>
                </a:solidFill>
              </a:rPr>
              <a:t>Produced by Mario Čagalj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Širenje SQL </a:t>
            </a:r>
            <a:r>
              <a:rPr lang="hr-HR" dirty="0" err="1" smtClean="0"/>
              <a:t>Slammer</a:t>
            </a:r>
            <a:endParaRPr lang="hr-HR" dirty="0" smtClean="0"/>
          </a:p>
        </p:txBody>
      </p:sp>
      <p:sp>
        <p:nvSpPr>
          <p:cNvPr id="30723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hr-HR" sz="2400" dirty="0" smtClean="0"/>
              <a:t>Brži od </a:t>
            </a:r>
            <a:r>
              <a:rPr lang="hr-HR" sz="2400" dirty="0" err="1" smtClean="0"/>
              <a:t>Code</a:t>
            </a:r>
            <a:r>
              <a:rPr lang="hr-HR" sz="2400" dirty="0" smtClean="0"/>
              <a:t> Red-a</a:t>
            </a:r>
          </a:p>
          <a:p>
            <a:pPr lvl="1">
              <a:spcBef>
                <a:spcPts val="300"/>
              </a:spcBef>
            </a:pPr>
            <a:r>
              <a:rPr lang="hr-HR" sz="2000" dirty="0" err="1" smtClean="0"/>
              <a:t>Slammer</a:t>
            </a:r>
            <a:r>
              <a:rPr lang="hr-HR" sz="2000" dirty="0" smtClean="0"/>
              <a:t> je ograničen širinom pojasa(</a:t>
            </a:r>
            <a:r>
              <a:rPr lang="hr-HR" sz="2000" dirty="0" err="1" smtClean="0"/>
              <a:t>bandwith</a:t>
            </a:r>
            <a:r>
              <a:rPr lang="hr-HR" sz="2000" dirty="0" smtClean="0"/>
              <a:t>)(njegov skener ima samo 400 </a:t>
            </a:r>
            <a:r>
              <a:rPr lang="hr-HR" sz="2000" dirty="0" err="1" smtClean="0"/>
              <a:t>bytoava</a:t>
            </a:r>
            <a:r>
              <a:rPr lang="hr-HR" sz="2000" dirty="0" smtClean="0"/>
              <a:t>, jedan UDP paket može iskoristiti ranjivost SQL servera) </a:t>
            </a:r>
          </a:p>
          <a:p>
            <a:pPr lvl="1">
              <a:spcBef>
                <a:spcPts val="300"/>
              </a:spcBef>
            </a:pPr>
            <a:r>
              <a:rPr lang="hr-HR" sz="2000" dirty="0" smtClean="0"/>
              <a:t>CR je limitiran kašnjenjem(njegov skener napravi TCP </a:t>
            </a:r>
            <a:r>
              <a:rPr lang="hr-HR" sz="2000" dirty="0" err="1" smtClean="0"/>
              <a:t>handshake</a:t>
            </a:r>
            <a:r>
              <a:rPr lang="hr-HR" sz="2000" dirty="0" smtClean="0"/>
              <a:t> i stoga mora čekati da primi SYN/AFK paket od mete)</a:t>
            </a:r>
          </a:p>
          <a:p>
            <a:pPr lvl="1">
              <a:spcBef>
                <a:spcPts val="300"/>
              </a:spcBef>
            </a:pPr>
            <a:r>
              <a:rPr lang="hr-HR" sz="2000" dirty="0" smtClean="0"/>
              <a:t>Autor </a:t>
            </a:r>
            <a:r>
              <a:rPr lang="hr-HR" sz="2000" dirty="0" err="1" smtClean="0"/>
              <a:t>Slameera</a:t>
            </a:r>
            <a:r>
              <a:rPr lang="hr-HR" sz="2000" dirty="0" smtClean="0"/>
              <a:t> je napravio nekoliko pogrešaka u generatoru nasumičnih brojeva (mnoge aktivne IP adrese su preskočene-manje inficiranih računala)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A5F81C-BF27-4EE6-8F90-B851F1363EA2}" type="slidenum">
              <a:rPr lang="hr-HR"/>
              <a:pPr>
                <a:defRPr/>
              </a:pPr>
              <a:t>20</a:t>
            </a:fld>
            <a:endParaRPr lang="hr-HR"/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4010025"/>
            <a:ext cx="33115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4027488"/>
            <a:ext cx="3586162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68538" y="6411913"/>
            <a:ext cx="115093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hr-HR" sz="1400" b="1" dirty="0">
                <a:solidFill>
                  <a:srgbClr val="002060"/>
                </a:solidFill>
                <a:latin typeface="+mn-lt"/>
                <a:cs typeface="Arial" charset="0"/>
              </a:rPr>
              <a:t>Code Red v2</a:t>
            </a:r>
            <a:endParaRPr lang="en-US" sz="2000" b="1" dirty="0">
              <a:solidFill>
                <a:srgbClr val="002060"/>
              </a:solidFill>
              <a:latin typeface="+mn-lt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7763" y="6413500"/>
            <a:ext cx="11525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hr-HR" sz="1400" b="1" dirty="0">
                <a:solidFill>
                  <a:srgbClr val="002060"/>
                </a:solidFill>
                <a:latin typeface="+mn-lt"/>
                <a:cs typeface="Arial" charset="0"/>
              </a:rPr>
              <a:t>Slammer</a:t>
            </a:r>
            <a:endParaRPr lang="en-US" sz="2000" b="1" dirty="0">
              <a:solidFill>
                <a:srgbClr val="002060"/>
              </a:solidFill>
              <a:latin typeface="+mn-lt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8763" y="4735513"/>
            <a:ext cx="900112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hr-HR" sz="1400" b="1" dirty="0">
                <a:solidFill>
                  <a:srgbClr val="00B0F0"/>
                </a:solidFill>
                <a:latin typeface="+mn-lt"/>
                <a:cs typeface="Arial" charset="0"/>
              </a:rPr>
              <a:t>Saturated network with its scans</a:t>
            </a:r>
            <a:endParaRPr lang="en-US" sz="2000" b="1" dirty="0">
              <a:solidFill>
                <a:srgbClr val="00B0F0"/>
              </a:solidFill>
              <a:latin typeface="+mn-lt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23850" y="952500"/>
            <a:ext cx="8569325" cy="1362075"/>
          </a:xfrm>
        </p:spPr>
        <p:txBody>
          <a:bodyPr/>
          <a:lstStyle/>
          <a:p>
            <a:r>
              <a:rPr lang="hr-HR" dirty="0" smtClean="0"/>
              <a:t>Modeli širenja crva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Zašto služi modeliranje?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800" smtClean="0"/>
              <a:t>Crvi se šire eksponencijalnom brzinom </a:t>
            </a:r>
            <a:r>
              <a:rPr lang="en-US" sz="2800" smtClean="0"/>
              <a:t> </a:t>
            </a:r>
            <a:endParaRPr lang="en-US" sz="2800" smtClean="0">
              <a:ea typeface="ヒラギノ角ゴ Pro W3"/>
              <a:cs typeface="ヒラギノ角ゴ Pro W3"/>
            </a:endParaRPr>
          </a:p>
          <a:p>
            <a:pPr lvl="1">
              <a:spcBef>
                <a:spcPts val="600"/>
              </a:spcBef>
            </a:pPr>
            <a:r>
              <a:rPr lang="hr-HR" smtClean="0"/>
              <a:t>Npr., </a:t>
            </a:r>
            <a:r>
              <a:rPr lang="en-US" smtClean="0"/>
              <a:t>10M </a:t>
            </a:r>
            <a:r>
              <a:rPr lang="hr-HR" smtClean="0"/>
              <a:t>domaćina</a:t>
            </a:r>
            <a:r>
              <a:rPr lang="en-US" smtClean="0"/>
              <a:t> </a:t>
            </a:r>
            <a:r>
              <a:rPr lang="hr-HR" smtClean="0"/>
              <a:t>u</a:t>
            </a:r>
            <a:r>
              <a:rPr lang="en-US" smtClean="0"/>
              <a:t> &lt; 5 minutes</a:t>
            </a:r>
          </a:p>
          <a:p>
            <a:pPr lvl="1">
              <a:spcBef>
                <a:spcPts val="600"/>
              </a:spcBef>
            </a:pPr>
            <a:r>
              <a:rPr lang="hr-HR" smtClean="0"/>
              <a:t>Teško se nositi s ručnom intervencijom </a:t>
            </a:r>
          </a:p>
          <a:p>
            <a:pPr lvl="1">
              <a:spcBef>
                <a:spcPts val="600"/>
              </a:spcBef>
            </a:pPr>
            <a:r>
              <a:rPr lang="hr-HR" smtClean="0"/>
              <a:t>Kako zaštititi naše sisteme? Koje su moguće posljedice?</a:t>
            </a:r>
          </a:p>
          <a:p>
            <a:pPr>
              <a:spcBef>
                <a:spcPts val="600"/>
              </a:spcBef>
            </a:pPr>
            <a:r>
              <a:rPr lang="hr-HR" sz="2800" smtClean="0"/>
              <a:t>Da bi bili u mogućnosti se zaštititi od budućih crva moramo ih razumjeti  </a:t>
            </a:r>
          </a:p>
          <a:p>
            <a:pPr lvl="1">
              <a:spcBef>
                <a:spcPts val="600"/>
              </a:spcBef>
            </a:pPr>
            <a:r>
              <a:rPr lang="hr-HR" smtClean="0"/>
              <a:t>Obrazac širenja crva</a:t>
            </a:r>
          </a:p>
          <a:p>
            <a:pPr lvl="1">
              <a:spcBef>
                <a:spcPts val="600"/>
              </a:spcBef>
            </a:pPr>
            <a:r>
              <a:rPr lang="hr-HR" smtClean="0"/>
              <a:t>Utjecaj ljudskih protumjera (kao što su patchevi računalnih sistema, firewall, isključivanje uređaja sa mreže) na širenje crva </a:t>
            </a:r>
          </a:p>
          <a:p>
            <a:pPr lvl="1">
              <a:spcBef>
                <a:spcPts val="600"/>
              </a:spcBef>
            </a:pPr>
            <a:r>
              <a:rPr lang="hr-HR" smtClean="0"/>
              <a:t>Utjecaj na mrežni promet (prisjetimo se crva Slammer)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9B158B-E9CB-4C61-AF94-EFBDA60A28EE}" type="slidenum">
              <a:rPr lang="hr-HR"/>
              <a:pPr>
                <a:defRPr/>
              </a:pPr>
              <a:t>22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Modeli širenja crva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hr-HR" b="1" dirty="0" smtClean="0">
                <a:solidFill>
                  <a:srgbClr val="CC0000"/>
                </a:solidFill>
              </a:rPr>
              <a:t>Jednostavan model epidemije</a:t>
            </a:r>
            <a:endParaRPr lang="en-US" b="1" dirty="0" smtClean="0">
              <a:solidFill>
                <a:srgbClr val="CC0000"/>
              </a:solidFill>
            </a:endParaRPr>
          </a:p>
          <a:p>
            <a:pPr lvl="1" eaLnBrk="1" hangingPunct="1">
              <a:spcBef>
                <a:spcPts val="600"/>
              </a:spcBef>
            </a:pPr>
            <a:r>
              <a:rPr lang="hr-HR" sz="2000" dirty="0" smtClean="0"/>
              <a:t>Koristi vremenski model infektivnih bolesti da bi modelirao širenje crva </a:t>
            </a:r>
            <a:endParaRPr lang="en-US" sz="2000" dirty="0" smtClean="0"/>
          </a:p>
          <a:p>
            <a:pPr lvl="1" eaLnBrk="1" hangingPunct="1">
              <a:spcBef>
                <a:spcPts val="600"/>
              </a:spcBef>
            </a:pPr>
            <a:r>
              <a:rPr lang="hr-HR" sz="2000" dirty="0" smtClean="0"/>
              <a:t>Tri moguća stanja-Ranjivo, Inficirano, U karanteni/uklonjeni </a:t>
            </a:r>
            <a:endParaRPr lang="hr-HR" sz="2000" dirty="0" smtClean="0">
              <a:solidFill>
                <a:srgbClr val="C00000"/>
              </a:solidFill>
            </a:endParaRPr>
          </a:p>
          <a:p>
            <a:pPr eaLnBrk="1" hangingPunct="1">
              <a:spcBef>
                <a:spcPts val="600"/>
              </a:spcBef>
            </a:pPr>
            <a:r>
              <a:rPr lang="hr-HR" dirty="0" smtClean="0"/>
              <a:t>„Inficirajući” domaćini: konstantno inficiraju druge </a:t>
            </a:r>
            <a:endParaRPr lang="en-US" dirty="0" smtClean="0"/>
          </a:p>
          <a:p>
            <a:pPr eaLnBrk="1" hangingPunct="1">
              <a:spcBef>
                <a:spcPts val="600"/>
              </a:spcBef>
            </a:pPr>
            <a:r>
              <a:rPr lang="hr-HR" dirty="0" smtClean="0"/>
              <a:t>„Uklonjeni” domaćini u području epidemije </a:t>
            </a:r>
            <a:endParaRPr lang="en-US" dirty="0" smtClean="0"/>
          </a:p>
          <a:p>
            <a:pPr lvl="1" eaLnBrk="1" hangingPunct="1">
              <a:spcBef>
                <a:spcPts val="600"/>
              </a:spcBef>
            </a:pPr>
            <a:r>
              <a:rPr lang="hr-HR" sz="2000" dirty="0" smtClean="0"/>
              <a:t>Obnavljanje i imunost na virus</a:t>
            </a:r>
            <a:endParaRPr lang="en-US" sz="2000" dirty="0" smtClean="0"/>
          </a:p>
          <a:p>
            <a:pPr lvl="1" eaLnBrk="1" hangingPunct="1">
              <a:spcBef>
                <a:spcPts val="600"/>
              </a:spcBef>
            </a:pPr>
            <a:r>
              <a:rPr lang="hr-HR" sz="2000" dirty="0" smtClean="0"/>
              <a:t>Mrtvi radi bolesti</a:t>
            </a:r>
            <a:endParaRPr lang="en-US" sz="2000" dirty="0" smtClean="0"/>
          </a:p>
          <a:p>
            <a:pPr eaLnBrk="1" hangingPunct="1">
              <a:spcBef>
                <a:spcPts val="600"/>
              </a:spcBef>
            </a:pPr>
            <a:r>
              <a:rPr lang="hr-HR" dirty="0" smtClean="0"/>
              <a:t>„Uklonjeni” domaćini u području računala:</a:t>
            </a:r>
            <a:r>
              <a:rPr lang="en-US" dirty="0" smtClean="0"/>
              <a:t> </a:t>
            </a:r>
          </a:p>
          <a:p>
            <a:pPr lvl="1" eaLnBrk="1" hangingPunct="1">
              <a:spcBef>
                <a:spcPts val="600"/>
              </a:spcBef>
            </a:pPr>
            <a:r>
              <a:rPr lang="hr-HR" sz="2000" dirty="0" err="1" smtClean="0"/>
              <a:t>Patchirana</a:t>
            </a:r>
            <a:r>
              <a:rPr lang="hr-HR" sz="2000" dirty="0" smtClean="0"/>
              <a:t> računala koja su čista i imuna na crva </a:t>
            </a:r>
            <a:endParaRPr lang="en-US" sz="2000" dirty="0" smtClean="0"/>
          </a:p>
          <a:p>
            <a:pPr lvl="1" eaLnBrk="1" hangingPunct="1">
              <a:spcBef>
                <a:spcPts val="600"/>
              </a:spcBef>
            </a:pPr>
            <a:r>
              <a:rPr lang="hr-HR" sz="2000" dirty="0" smtClean="0"/>
              <a:t>Računala koja su ugašena ili </a:t>
            </a:r>
            <a:r>
              <a:rPr lang="hr-HR" sz="2000" dirty="0" err="1" smtClean="0"/>
              <a:t>odsjećena</a:t>
            </a:r>
            <a:r>
              <a:rPr lang="hr-HR" sz="2000" dirty="0" smtClean="0"/>
              <a:t> od cirkulacije crva </a:t>
            </a:r>
            <a:endParaRPr lang="en-US" sz="2000" dirty="0" smtClean="0"/>
          </a:p>
          <a:p>
            <a:pPr lvl="1" eaLnBrk="1" hangingPunct="1"/>
            <a:endParaRPr lang="el-GR" sz="2000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F21E8E-0D92-4DAE-8202-2D8A855F23EF}" type="slidenum">
              <a:rPr lang="hr-HR"/>
              <a:pPr>
                <a:defRPr/>
              </a:pPr>
              <a:t>23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Jednostavna Epidemija Modela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endParaRPr lang="hr-HR" sz="2200" smtClean="0"/>
          </a:p>
          <a:p>
            <a:pPr eaLnBrk="1" hangingPunct="1"/>
            <a:endParaRPr lang="hr-HR" sz="2200" smtClean="0"/>
          </a:p>
          <a:p>
            <a:pPr eaLnBrk="1" hangingPunct="1"/>
            <a:endParaRPr lang="hr-HR" sz="2200" smtClean="0"/>
          </a:p>
          <a:p>
            <a:pPr eaLnBrk="1" hangingPunct="1">
              <a:buFont typeface="Wingdings 2" pitchFamily="18" charset="2"/>
              <a:buNone/>
            </a:pPr>
            <a:endParaRPr lang="hr-HR" sz="2200" smtClean="0"/>
          </a:p>
          <a:p>
            <a:pPr eaLnBrk="1" hangingPunct="1"/>
            <a:r>
              <a:rPr lang="hr-HR" sz="2800" smtClean="0"/>
              <a:t>Pretpostavke</a:t>
            </a:r>
            <a:r>
              <a:rPr lang="hr-HR" sz="2200" smtClean="0"/>
              <a:t> </a:t>
            </a:r>
          </a:p>
          <a:p>
            <a:pPr eaLnBrk="1" hangingPunct="1"/>
            <a:r>
              <a:rPr lang="hr-HR" sz="2200" smtClean="0"/>
              <a:t>Veličina populacije (#hosts) je velika</a:t>
            </a:r>
          </a:p>
          <a:p>
            <a:pPr eaLnBrk="1" hangingPunct="1"/>
            <a:r>
              <a:rPr lang="hr-HR" sz="2200" smtClean="0"/>
              <a:t>Svaki host ima jednaku vjerojatnost da kontaktira bilo koje druge host-ove u sustavu</a:t>
            </a:r>
          </a:p>
          <a:p>
            <a:pPr eaLnBrk="1" hangingPunct="1"/>
            <a:r>
              <a:rPr lang="hr-HR" sz="2200" smtClean="0"/>
              <a:t>Broj kontakata  je proporcionalan # zaraznim X # osjetljivim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0"/>
          </p:nvPr>
        </p:nvSpPr>
        <p:spPr bwMode="auto">
          <a:ln>
            <a:round/>
            <a:headEnd/>
            <a:tailEnd/>
          </a:ln>
        </p:spPr>
        <p:txBody>
          <a:bodyPr/>
          <a:lstStyle/>
          <a:p>
            <a:fld id="{C0B1F175-0684-4F49-9406-E0CB34560BC8}" type="slidenum">
              <a:rPr lang="hr-HR">
                <a:ea typeface="MS PGothic" pitchFamily="34" charset="-128"/>
              </a:rPr>
              <a:pPr/>
              <a:t>24</a:t>
            </a:fld>
            <a:endParaRPr lang="hr-HR">
              <a:ea typeface="MS PGothic" pitchFamily="34" charset="-128"/>
            </a:endParaRPr>
          </a:p>
        </p:txBody>
      </p:sp>
      <p:grpSp>
        <p:nvGrpSpPr>
          <p:cNvPr id="12293" name="Group 20"/>
          <p:cNvGrpSpPr>
            <a:grpSpLocks/>
          </p:cNvGrpSpPr>
          <p:nvPr/>
        </p:nvGrpSpPr>
        <p:grpSpPr bwMode="auto">
          <a:xfrm>
            <a:off x="1785938" y="1500188"/>
            <a:ext cx="5056187" cy="1531937"/>
            <a:chOff x="1248" y="1056"/>
            <a:chExt cx="3185" cy="965"/>
          </a:xfrm>
        </p:grpSpPr>
        <p:grpSp>
          <p:nvGrpSpPr>
            <p:cNvPr id="12303" name="Group 6"/>
            <p:cNvGrpSpPr>
              <a:grpSpLocks/>
            </p:cNvGrpSpPr>
            <p:nvPr/>
          </p:nvGrpSpPr>
          <p:grpSpPr bwMode="auto">
            <a:xfrm>
              <a:off x="1248" y="1596"/>
              <a:ext cx="942" cy="425"/>
              <a:chOff x="1425" y="3525"/>
              <a:chExt cx="942" cy="425"/>
            </a:xfrm>
          </p:grpSpPr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1425" y="3529"/>
                <a:ext cx="942" cy="42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endParaRPr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1515" y="3525"/>
                <a:ext cx="80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solidFill>
                      <a:srgbClr val="00B050"/>
                    </a:solidFill>
                    <a:latin typeface="+mn-lt"/>
                    <a:ea typeface="+mn-ea"/>
                    <a:cs typeface="Arial" charset="0"/>
                  </a:rPr>
                  <a:t>Susceptible</a:t>
                </a:r>
              </a:p>
              <a:p>
                <a:pPr>
                  <a:defRPr/>
                </a:pPr>
                <a:r>
                  <a:rPr lang="en-US" b="1" dirty="0" err="1">
                    <a:solidFill>
                      <a:srgbClr val="00B050"/>
                    </a:solidFill>
                    <a:latin typeface="+mn-lt"/>
                    <a:ea typeface="+mn-ea"/>
                    <a:cs typeface="Arial" charset="0"/>
                  </a:rPr>
                  <a:t>osjetljiv</a:t>
                </a:r>
                <a:endParaRPr lang="en-US" b="1" dirty="0">
                  <a:solidFill>
                    <a:srgbClr val="00B050"/>
                  </a:solidFill>
                  <a:latin typeface="+mn-lt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12304" name="Group 9"/>
            <p:cNvGrpSpPr>
              <a:grpSpLocks/>
            </p:cNvGrpSpPr>
            <p:nvPr/>
          </p:nvGrpSpPr>
          <p:grpSpPr bwMode="auto">
            <a:xfrm>
              <a:off x="2300" y="1056"/>
              <a:ext cx="1206" cy="421"/>
              <a:chOff x="2457" y="2857"/>
              <a:chExt cx="1206" cy="421"/>
            </a:xfrm>
          </p:grpSpPr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2457" y="2857"/>
                <a:ext cx="942" cy="42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endParaRP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620" y="2857"/>
                <a:ext cx="1043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rPr>
                  <a:t>Infectious</a:t>
                </a:r>
              </a:p>
              <a:p>
                <a:pPr>
                  <a:defRPr/>
                </a:pPr>
                <a:r>
                  <a:rPr lang="en-US" b="1" dirty="0" err="1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rPr>
                  <a:t>zarazan</a:t>
                </a:r>
                <a:endParaRPr lang="en-US" b="1" dirty="0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12305" name="Group 12"/>
            <p:cNvGrpSpPr>
              <a:grpSpLocks/>
            </p:cNvGrpSpPr>
            <p:nvPr/>
          </p:nvGrpSpPr>
          <p:grpSpPr bwMode="auto">
            <a:xfrm>
              <a:off x="3491" y="1573"/>
              <a:ext cx="942" cy="430"/>
              <a:chOff x="3567" y="3493"/>
              <a:chExt cx="942" cy="430"/>
            </a:xfrm>
          </p:grpSpPr>
          <p:sp>
            <p:nvSpPr>
              <p:cNvPr id="9" name="Oval 13"/>
              <p:cNvSpPr>
                <a:spLocks noChangeArrowheads="1"/>
              </p:cNvSpPr>
              <p:nvPr/>
            </p:nvSpPr>
            <p:spPr bwMode="auto">
              <a:xfrm>
                <a:off x="3567" y="3493"/>
                <a:ext cx="942" cy="42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endParaRPr>
              </a:p>
            </p:txBody>
          </p:sp>
          <p:sp>
            <p:nvSpPr>
              <p:cNvPr id="10" name="Text Box 14"/>
              <p:cNvSpPr txBox="1">
                <a:spLocks noChangeArrowheads="1"/>
              </p:cNvSpPr>
              <p:nvPr/>
            </p:nvSpPr>
            <p:spPr bwMode="auto">
              <a:xfrm>
                <a:off x="3709" y="3516"/>
                <a:ext cx="68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+mn-lt"/>
                    <a:ea typeface="+mn-ea"/>
                    <a:cs typeface="Arial" charset="0"/>
                  </a:rPr>
                  <a:t>Removed</a:t>
                </a:r>
              </a:p>
              <a:p>
                <a:pPr>
                  <a:defRPr/>
                </a:pPr>
                <a:r>
                  <a:rPr lang="en-US" b="1" dirty="0" err="1">
                    <a:latin typeface="+mn-lt"/>
                    <a:ea typeface="+mn-ea"/>
                    <a:cs typeface="Arial" charset="0"/>
                  </a:rPr>
                  <a:t>uklonjen</a:t>
                </a:r>
                <a:endParaRPr lang="en-US" b="1" dirty="0">
                  <a:latin typeface="+mn-lt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3028950" y="1892300"/>
            <a:ext cx="638175" cy="34925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5132388" y="1908175"/>
            <a:ext cx="595312" cy="30321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3506788" y="2574925"/>
            <a:ext cx="194468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1979613" y="5084763"/>
            <a:ext cx="1871662" cy="1223962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2193925" y="5445125"/>
            <a:ext cx="152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+mn-lt"/>
                <a:ea typeface="+mn-ea"/>
                <a:cs typeface="Arial" charset="0"/>
              </a:rPr>
              <a:t>Infectious</a:t>
            </a:r>
            <a:r>
              <a:rPr lang="hr-HR" sz="2000" b="1" dirty="0">
                <a:solidFill>
                  <a:srgbClr val="C00000"/>
                </a:solidFill>
                <a:latin typeface="+mn-lt"/>
                <a:ea typeface="+mn-ea"/>
                <a:cs typeface="Arial" charset="0"/>
              </a:rPr>
              <a:t> (I)</a:t>
            </a:r>
          </a:p>
          <a:p>
            <a:pPr algn="ctr">
              <a:defRPr/>
            </a:pPr>
            <a:r>
              <a:rPr lang="hr-HR" sz="2000" b="1" dirty="0">
                <a:solidFill>
                  <a:srgbClr val="C00000"/>
                </a:solidFill>
                <a:latin typeface="+mn-lt"/>
                <a:ea typeface="+mn-ea"/>
                <a:cs typeface="Arial" charset="0"/>
              </a:rPr>
              <a:t>zarazan</a:t>
            </a:r>
            <a:endParaRPr lang="en-US" sz="2000" b="1" dirty="0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6" name="Cloud 25"/>
          <p:cNvSpPr/>
          <p:nvPr/>
        </p:nvSpPr>
        <p:spPr>
          <a:xfrm>
            <a:off x="5219700" y="5084763"/>
            <a:ext cx="1873250" cy="1223962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292725" y="5437188"/>
            <a:ext cx="1778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B050"/>
                </a:solidFill>
                <a:latin typeface="+mn-lt"/>
                <a:ea typeface="+mn-ea"/>
                <a:cs typeface="Arial" charset="0"/>
              </a:rPr>
              <a:t>Susceptible</a:t>
            </a:r>
            <a:r>
              <a:rPr lang="hr-HR" sz="2000" b="1" dirty="0">
                <a:solidFill>
                  <a:srgbClr val="00B050"/>
                </a:solidFill>
                <a:latin typeface="+mn-lt"/>
                <a:ea typeface="+mn-ea"/>
                <a:cs typeface="Arial" charset="0"/>
              </a:rPr>
              <a:t> (S)</a:t>
            </a:r>
          </a:p>
          <a:p>
            <a:pPr algn="ctr">
              <a:defRPr/>
            </a:pPr>
            <a:r>
              <a:rPr lang="hr-HR" sz="2000" b="1" dirty="0">
                <a:solidFill>
                  <a:srgbClr val="00B050"/>
                </a:solidFill>
                <a:latin typeface="+mn-lt"/>
                <a:ea typeface="+mn-ea"/>
                <a:cs typeface="Arial" charset="0"/>
              </a:rPr>
              <a:t>osjetljivog</a:t>
            </a:r>
            <a:endParaRPr lang="en-US" sz="2000" b="1" dirty="0">
              <a:solidFill>
                <a:srgbClr val="00B05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995738" y="5516563"/>
            <a:ext cx="1081087" cy="36036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4168775" y="5540375"/>
            <a:ext cx="1339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  <a:ea typeface="+mn-ea"/>
                <a:cs typeface="Arial" charset="0"/>
              </a:rPr>
              <a:t>C</a:t>
            </a:r>
            <a:r>
              <a:rPr lang="hr-HR" sz="1400" dirty="0">
                <a:latin typeface="+mn-lt"/>
                <a:ea typeface="+mn-ea"/>
                <a:cs typeface="Arial" charset="0"/>
              </a:rPr>
              <a:t>ontact kontaktira</a:t>
            </a:r>
            <a:endParaRPr lang="en-US" sz="1400" dirty="0"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Klasicni jednostavni epidemijski model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800" smtClean="0"/>
              <a:t>Stanje prijelaza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N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broj host-ova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S(t)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osjetljivi host-ovi ; </a:t>
            </a:r>
            <a:r>
              <a:rPr lang="hr-HR" i="1" smtClean="0">
                <a:latin typeface="Times" pitchFamily="18" charset="0"/>
              </a:rPr>
              <a:t>I(t)</a:t>
            </a:r>
            <a:r>
              <a:rPr lang="hr-HR" smtClean="0"/>
              <a:t> - zarazeni host-ovi u vremenu </a:t>
            </a:r>
            <a:r>
              <a:rPr lang="hr-HR" i="1" smtClean="0">
                <a:latin typeface="Times" pitchFamily="18" charset="0"/>
              </a:rPr>
              <a:t>t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 bwMode="auto">
          <a:ln>
            <a:round/>
            <a:headEnd/>
            <a:tailEnd/>
          </a:ln>
        </p:spPr>
        <p:txBody>
          <a:bodyPr/>
          <a:lstStyle/>
          <a:p>
            <a:fld id="{FBB6B0E5-C6A8-499D-A8D2-B06818E4F791}" type="slidenum">
              <a:rPr lang="hr-HR">
                <a:ea typeface="MS PGothic" pitchFamily="34" charset="-128"/>
              </a:rPr>
              <a:pPr/>
              <a:t>25</a:t>
            </a:fld>
            <a:endParaRPr lang="hr-HR">
              <a:ea typeface="MS PGothic" pitchFamily="34" charset="-128"/>
            </a:endParaRPr>
          </a:p>
        </p:txBody>
      </p:sp>
      <p:grpSp>
        <p:nvGrpSpPr>
          <p:cNvPr id="13317" name="Group 6"/>
          <p:cNvGrpSpPr>
            <a:grpSpLocks/>
          </p:cNvGrpSpPr>
          <p:nvPr/>
        </p:nvGrpSpPr>
        <p:grpSpPr bwMode="auto">
          <a:xfrm>
            <a:off x="4211638" y="1412875"/>
            <a:ext cx="1603375" cy="668338"/>
            <a:chOff x="1425" y="3529"/>
            <a:chExt cx="1010" cy="421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425" y="3529"/>
              <a:ext cx="942" cy="4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517" y="3539"/>
              <a:ext cx="91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B050"/>
                  </a:solidFill>
                  <a:latin typeface="+mn-lt"/>
                  <a:ea typeface="+mn-ea"/>
                  <a:cs typeface="Arial" charset="0"/>
                </a:rPr>
                <a:t>Susceptible</a:t>
              </a:r>
            </a:p>
            <a:p>
              <a:pPr>
                <a:defRPr/>
              </a:pPr>
              <a:r>
                <a:rPr lang="en-US" b="1" dirty="0" err="1">
                  <a:solidFill>
                    <a:srgbClr val="00B050"/>
                  </a:solidFill>
                  <a:latin typeface="+mn-lt"/>
                  <a:ea typeface="+mn-ea"/>
                  <a:cs typeface="Arial" charset="0"/>
                </a:rPr>
                <a:t>osjetljivi</a:t>
              </a:r>
              <a:endParaRPr lang="en-US" b="1" dirty="0">
                <a:solidFill>
                  <a:srgbClr val="00B05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grpSp>
        <p:nvGrpSpPr>
          <p:cNvPr id="13318" name="Group 9"/>
          <p:cNvGrpSpPr>
            <a:grpSpLocks/>
          </p:cNvGrpSpPr>
          <p:nvPr/>
        </p:nvGrpSpPr>
        <p:grpSpPr bwMode="auto">
          <a:xfrm>
            <a:off x="6748463" y="1412875"/>
            <a:ext cx="1717675" cy="668338"/>
            <a:chOff x="2457" y="2857"/>
            <a:chExt cx="1082" cy="421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457" y="2857"/>
              <a:ext cx="942" cy="4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616" y="2867"/>
              <a:ext cx="92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rPr>
                <a:t>Infectious</a:t>
              </a:r>
            </a:p>
            <a:p>
              <a:pPr>
                <a:defRPr/>
              </a:pPr>
              <a:r>
                <a:rPr lang="en-US" b="1" dirty="0" err="1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rPr>
                <a:t>zarazeni</a:t>
              </a:r>
              <a:endParaRPr lang="en-US" b="1" dirty="0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5799138" y="1752600"/>
            <a:ext cx="84931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113" y="4127500"/>
            <a:ext cx="321468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2781300"/>
            <a:ext cx="8518525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Klasicni Generalni Epidemijski Model (SIR)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800" smtClean="0"/>
              <a:t>Stanje prijelaza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N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populacija host-ova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S(t)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osjetljivi host-ovi 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I(t)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zarazeni host-ovi</a:t>
            </a:r>
          </a:p>
          <a:p>
            <a:pPr lvl="1" eaLnBrk="1" hangingPunct="1"/>
            <a:r>
              <a:rPr lang="hr-HR" i="1" smtClean="0">
                <a:latin typeface="Times" pitchFamily="18" charset="0"/>
              </a:rPr>
              <a:t>R(t)</a:t>
            </a:r>
            <a:r>
              <a:rPr lang="hr-HR" smtClean="0"/>
              <a:t> </a:t>
            </a:r>
            <a:r>
              <a:rPr lang="en-US" smtClean="0"/>
              <a:t>–</a:t>
            </a:r>
            <a:r>
              <a:rPr lang="hr-HR" smtClean="0"/>
              <a:t> uklonjeni iz zarazenih u stopi  </a:t>
            </a:r>
            <a:r>
              <a:rPr lang="hr-HR" i="1" smtClean="0">
                <a:latin typeface="Times" pitchFamily="18" charset="0"/>
              </a:rPr>
              <a:t>γ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0"/>
          </p:nvPr>
        </p:nvSpPr>
        <p:spPr bwMode="auto">
          <a:ln>
            <a:round/>
            <a:headEnd/>
            <a:tailEnd/>
          </a:ln>
        </p:spPr>
        <p:txBody>
          <a:bodyPr/>
          <a:lstStyle/>
          <a:p>
            <a:fld id="{5BF445FB-1535-447C-BEC6-5FEF426FCDB3}" type="slidenum">
              <a:rPr lang="hr-HR">
                <a:ea typeface="MS PGothic" pitchFamily="34" charset="-128"/>
              </a:rPr>
              <a:pPr/>
              <a:t>26</a:t>
            </a:fld>
            <a:endParaRPr lang="hr-HR">
              <a:ea typeface="MS PGothic" pitchFamily="34" charset="-128"/>
            </a:endParaRPr>
          </a:p>
        </p:txBody>
      </p:sp>
      <p:grpSp>
        <p:nvGrpSpPr>
          <p:cNvPr id="14341" name="Group 12"/>
          <p:cNvGrpSpPr>
            <a:grpSpLocks/>
          </p:cNvGrpSpPr>
          <p:nvPr/>
        </p:nvGrpSpPr>
        <p:grpSpPr bwMode="auto">
          <a:xfrm>
            <a:off x="7469188" y="1330325"/>
            <a:ext cx="1495425" cy="835025"/>
            <a:chOff x="3567" y="3493"/>
            <a:chExt cx="942" cy="526"/>
          </a:xfrm>
        </p:grpSpPr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567" y="3493"/>
              <a:ext cx="942" cy="4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3662" y="3573"/>
              <a:ext cx="751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latin typeface="+mn-lt"/>
                  <a:ea typeface="+mn-ea"/>
                  <a:cs typeface="Arial" charset="0"/>
                </a:rPr>
                <a:t>Removed</a:t>
              </a:r>
            </a:p>
            <a:p>
              <a:pPr>
                <a:defRPr/>
              </a:pPr>
              <a:r>
                <a:rPr lang="en-US" sz="2000" b="1" dirty="0" err="1">
                  <a:latin typeface="+mn-lt"/>
                  <a:ea typeface="+mn-ea"/>
                  <a:cs typeface="Arial" charset="0"/>
                </a:rPr>
                <a:t>uklonjeni</a:t>
              </a:r>
              <a:endParaRPr lang="en-US" sz="2000" b="1" dirty="0">
                <a:latin typeface="+mn-lt"/>
                <a:ea typeface="+mn-ea"/>
                <a:cs typeface="Arial" charset="0"/>
              </a:endParaRPr>
            </a:p>
          </p:txBody>
        </p:sp>
      </p:grpSp>
      <p:grpSp>
        <p:nvGrpSpPr>
          <p:cNvPr id="14342" name="Group 6"/>
          <p:cNvGrpSpPr>
            <a:grpSpLocks/>
          </p:cNvGrpSpPr>
          <p:nvPr/>
        </p:nvGrpSpPr>
        <p:grpSpPr bwMode="auto">
          <a:xfrm>
            <a:off x="3092450" y="1350963"/>
            <a:ext cx="1495425" cy="844550"/>
            <a:chOff x="1425" y="3529"/>
            <a:chExt cx="942" cy="532"/>
          </a:xfrm>
        </p:grpSpPr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1425" y="3529"/>
              <a:ext cx="942" cy="4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1460" y="3615"/>
              <a:ext cx="884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00B050"/>
                  </a:solidFill>
                  <a:latin typeface="+mn-lt"/>
                  <a:ea typeface="+mn-ea"/>
                  <a:cs typeface="Arial" charset="0"/>
                </a:rPr>
                <a:t>Susceptible</a:t>
              </a:r>
            </a:p>
            <a:p>
              <a:pPr>
                <a:defRPr/>
              </a:pPr>
              <a:r>
                <a:rPr lang="en-US" sz="2000" b="1" dirty="0" err="1">
                  <a:solidFill>
                    <a:srgbClr val="00B050"/>
                  </a:solidFill>
                  <a:latin typeface="+mn-lt"/>
                  <a:ea typeface="+mn-ea"/>
                  <a:cs typeface="Arial" charset="0"/>
                </a:rPr>
                <a:t>osjetljivi</a:t>
              </a:r>
              <a:endParaRPr lang="en-US" sz="2000" b="1" dirty="0">
                <a:solidFill>
                  <a:srgbClr val="00B05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grpSp>
        <p:nvGrpSpPr>
          <p:cNvPr id="14343" name="Group 9"/>
          <p:cNvGrpSpPr>
            <a:grpSpLocks/>
          </p:cNvGrpSpPr>
          <p:nvPr/>
        </p:nvGrpSpPr>
        <p:grpSpPr bwMode="auto">
          <a:xfrm>
            <a:off x="5300663" y="1341438"/>
            <a:ext cx="1495425" cy="844550"/>
            <a:chOff x="2457" y="2857"/>
            <a:chExt cx="942" cy="532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457" y="2857"/>
              <a:ext cx="942" cy="4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2522" y="2943"/>
              <a:ext cx="779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rPr>
                <a:t>Infectious</a:t>
              </a:r>
            </a:p>
            <a:p>
              <a:pPr>
                <a:defRPr/>
              </a:pPr>
              <a:r>
                <a:rPr lang="en-US" sz="2000" b="1" dirty="0" err="1">
                  <a:solidFill>
                    <a:srgbClr val="C00000"/>
                  </a:solidFill>
                  <a:latin typeface="+mn-lt"/>
                  <a:ea typeface="+mn-ea"/>
                  <a:cs typeface="Arial" charset="0"/>
                </a:rPr>
                <a:t>zarazeni</a:t>
              </a:r>
              <a:endParaRPr lang="en-US" sz="2000" b="1" dirty="0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sp>
        <p:nvSpPr>
          <p:cNvPr id="41" name="Line 17"/>
          <p:cNvSpPr>
            <a:spLocks noChangeShapeType="1"/>
          </p:cNvSpPr>
          <p:nvPr/>
        </p:nvSpPr>
        <p:spPr bwMode="auto">
          <a:xfrm>
            <a:off x="6851650" y="1681163"/>
            <a:ext cx="5889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4652963" y="1690688"/>
            <a:ext cx="5905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en-US" b="1">
              <a:solidFill>
                <a:srgbClr val="C00000"/>
              </a:solidFill>
              <a:latin typeface="+mn-lt"/>
              <a:ea typeface="+mn-ea"/>
              <a:cs typeface="Arial" charset="0"/>
            </a:endParaRPr>
          </a:p>
        </p:txBody>
      </p:sp>
      <p:pic>
        <p:nvPicPr>
          <p:cNvPr id="14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4221163"/>
            <a:ext cx="318770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3644900"/>
            <a:ext cx="4129087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Jesu li dva SIR Modela Adekvatna?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marL="319088" lvl="1" indent="0" eaLnBrk="1" hangingPunct="1">
              <a:buFont typeface="Wingdings 2" pitchFamily="18" charset="2"/>
              <a:buNone/>
            </a:pPr>
            <a:r>
              <a:rPr lang="hr-HR" dirty="0" smtClean="0"/>
              <a:t>Klasični i generalni SIR modeli nisu savršeno </a:t>
            </a:r>
            <a:r>
              <a:rPr lang="hr-HR" dirty="0" err="1" smtClean="0"/>
              <a:t>prikladanI</a:t>
            </a:r>
            <a:r>
              <a:rPr lang="hr-HR" dirty="0" smtClean="0"/>
              <a:t> kao </a:t>
            </a:r>
            <a:r>
              <a:rPr lang="hr-HR" b="1" dirty="0" smtClean="0"/>
              <a:t>ljudska protumjera koja će ukloniti i osjetljive i zarazne </a:t>
            </a:r>
            <a:r>
              <a:rPr lang="hr-HR" b="1" dirty="0" err="1" smtClean="0"/>
              <a:t>host</a:t>
            </a:r>
            <a:r>
              <a:rPr lang="hr-HR" b="1" dirty="0" smtClean="0"/>
              <a:t>-ove iz optjecaja</a:t>
            </a:r>
          </a:p>
          <a:p>
            <a:pPr marL="319088" lvl="1" indent="0" eaLnBrk="1" hangingPunct="1">
              <a:buFont typeface="Wingdings 2" pitchFamily="18" charset="2"/>
              <a:buNone/>
            </a:pPr>
            <a:r>
              <a:rPr lang="hr-HR" dirty="0" smtClean="0"/>
              <a:t>Ljudske protumjere </a:t>
            </a:r>
            <a:r>
              <a:rPr lang="hr-HR" dirty="0" err="1" smtClean="0"/>
              <a:t>ukljucuju</a:t>
            </a:r>
            <a:r>
              <a:rPr lang="hr-HR" dirty="0" smtClean="0"/>
              <a:t>:</a:t>
            </a:r>
            <a:endParaRPr lang="hr-HR" sz="2000" dirty="0" smtClean="0"/>
          </a:p>
          <a:p>
            <a:pPr marL="319088" lvl="1" indent="0" eaLnBrk="1" hangingPunct="1">
              <a:buFont typeface="Wingdings 2" pitchFamily="18" charset="2"/>
              <a:buNone/>
            </a:pPr>
            <a:r>
              <a:rPr lang="hr-HR" sz="2000" dirty="0" err="1" smtClean="0"/>
              <a:t>Clean</a:t>
            </a:r>
            <a:r>
              <a:rPr lang="hr-HR" sz="2000" dirty="0" smtClean="0"/>
              <a:t> </a:t>
            </a:r>
            <a:r>
              <a:rPr lang="hr-HR" sz="2000" dirty="0" err="1" smtClean="0"/>
              <a:t>and</a:t>
            </a:r>
            <a:r>
              <a:rPr lang="hr-HR" sz="2000" dirty="0" smtClean="0"/>
              <a:t> </a:t>
            </a:r>
            <a:r>
              <a:rPr lang="hr-HR" sz="2000" dirty="0" err="1" smtClean="0"/>
              <a:t>patch</a:t>
            </a:r>
            <a:r>
              <a:rPr lang="hr-HR" sz="2000" dirty="0" smtClean="0"/>
              <a:t>: </a:t>
            </a:r>
            <a:r>
              <a:rPr lang="hr-HR" sz="2000" dirty="0" err="1" smtClean="0"/>
              <a:t>download</a:t>
            </a:r>
            <a:r>
              <a:rPr lang="hr-HR" sz="2000" dirty="0" smtClean="0"/>
              <a:t> programa za čišćenje, zakrpe</a:t>
            </a:r>
          </a:p>
          <a:p>
            <a:pPr marL="319088" lvl="1" indent="0" eaLnBrk="1" hangingPunct="1"/>
            <a:r>
              <a:rPr lang="hr-HR" sz="2000" dirty="0" err="1" smtClean="0"/>
              <a:t>Filter</a:t>
            </a:r>
            <a:r>
              <a:rPr lang="hr-HR" sz="2000" dirty="0" smtClean="0"/>
              <a:t>: stavljanje </a:t>
            </a:r>
            <a:r>
              <a:rPr lang="hr-HR" sz="2000" dirty="0" err="1" smtClean="0"/>
              <a:t>filtera</a:t>
            </a:r>
            <a:r>
              <a:rPr lang="hr-HR" sz="2000" dirty="0" smtClean="0"/>
              <a:t> na </a:t>
            </a:r>
            <a:r>
              <a:rPr lang="hr-HR" sz="2000" dirty="0" err="1" smtClean="0"/>
              <a:t>firewall</a:t>
            </a:r>
            <a:r>
              <a:rPr lang="hr-HR" sz="2000" dirty="0" smtClean="0"/>
              <a:t> i </a:t>
            </a:r>
            <a:r>
              <a:rPr lang="hr-HR" sz="2000" dirty="0" err="1" smtClean="0"/>
              <a:t>gateway</a:t>
            </a:r>
            <a:endParaRPr lang="hr-HR" sz="2000" dirty="0" smtClean="0"/>
          </a:p>
          <a:p>
            <a:pPr marL="319088" lvl="1" indent="0" eaLnBrk="1" hangingPunct="1"/>
            <a:r>
              <a:rPr lang="hr-HR" sz="2000" dirty="0" smtClean="0"/>
              <a:t>Isključivanje računala (kao u slučaju </a:t>
            </a:r>
            <a:r>
              <a:rPr lang="hr-HR" sz="2000" dirty="0" err="1" smtClean="0"/>
              <a:t>Code</a:t>
            </a:r>
            <a:r>
              <a:rPr lang="hr-HR" sz="2000" dirty="0" smtClean="0"/>
              <a:t> Red crv)</a:t>
            </a:r>
          </a:p>
          <a:p>
            <a:pPr eaLnBrk="1" hangingPunct="1"/>
            <a:r>
              <a:rPr lang="hr-HR" sz="2400" dirty="0" err="1" smtClean="0"/>
              <a:t>Takodjer</a:t>
            </a:r>
            <a:r>
              <a:rPr lang="hr-HR" sz="2400" dirty="0" smtClean="0"/>
              <a:t>, infekcijska stopa </a:t>
            </a:r>
            <a:r>
              <a:rPr lang="en-US" sz="2000" i="1" dirty="0" smtClean="0">
                <a:latin typeface="Times" pitchFamily="18" charset="0"/>
                <a:sym typeface="Symbol" pitchFamily="18" charset="2"/>
              </a:rPr>
              <a:t>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hr-HR" sz="2400" dirty="0" smtClean="0">
                <a:sym typeface="Symbol" pitchFamily="18" charset="2"/>
              </a:rPr>
              <a:t> smanjena je zbog velike </a:t>
            </a:r>
            <a:r>
              <a:rPr lang="hr-HR" sz="2400" dirty="0" err="1" smtClean="0">
                <a:sym typeface="Symbol" pitchFamily="18" charset="2"/>
              </a:rPr>
              <a:t>kolicine</a:t>
            </a:r>
            <a:r>
              <a:rPr lang="hr-HR" sz="2400" dirty="0" smtClean="0">
                <a:sym typeface="Symbol" pitchFamily="18" charset="2"/>
              </a:rPr>
              <a:t> skeniranja prometa</a:t>
            </a:r>
            <a:r>
              <a:rPr lang="hr-HR" sz="2400" dirty="0" smtClean="0"/>
              <a:t> (</a:t>
            </a:r>
            <a:r>
              <a:rPr lang="hr-HR" sz="2400" dirty="0" err="1" smtClean="0"/>
              <a:t>npr</a:t>
            </a:r>
            <a:r>
              <a:rPr lang="hr-HR" sz="2400" dirty="0" smtClean="0"/>
              <a:t>. SQL </a:t>
            </a:r>
            <a:r>
              <a:rPr lang="hr-HR" sz="2400" dirty="0" err="1" smtClean="0"/>
              <a:t>Slammer</a:t>
            </a:r>
            <a:r>
              <a:rPr lang="hr-HR" sz="2400" dirty="0" smtClean="0"/>
              <a:t> crv)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z="2400" dirty="0" smtClean="0"/>
              <a:t>Stanje prijelaza:</a:t>
            </a:r>
          </a:p>
          <a:p>
            <a:pPr marL="319088" lvl="1" indent="0" eaLnBrk="1" hangingPunct="1"/>
            <a:endParaRPr lang="hr-HR" sz="2000" i="1" dirty="0" smtClean="0">
              <a:latin typeface="Times" pitchFamily="18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ln>
            <a:round/>
            <a:headEnd/>
            <a:tailEnd/>
          </a:ln>
        </p:spPr>
        <p:txBody>
          <a:bodyPr/>
          <a:lstStyle/>
          <a:p>
            <a:fld id="{F20F9302-31CF-4233-8C85-421372E897E7}" type="slidenum">
              <a:rPr lang="hr-HR">
                <a:ea typeface="MS PGothic" pitchFamily="34" charset="-128"/>
              </a:rPr>
              <a:pPr/>
              <a:t>27</a:t>
            </a:fld>
            <a:endParaRPr lang="hr-HR">
              <a:ea typeface="MS PGothic" pitchFamily="34" charset="-128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2755900" y="5072063"/>
            <a:ext cx="5056188" cy="1565274"/>
            <a:chOff x="2756172" y="5072484"/>
            <a:chExt cx="5056188" cy="1565275"/>
          </a:xfrm>
        </p:grpSpPr>
        <p:grpSp>
          <p:nvGrpSpPr>
            <p:cNvPr id="15366" name="Group 20"/>
            <p:cNvGrpSpPr>
              <a:grpSpLocks/>
            </p:cNvGrpSpPr>
            <p:nvPr/>
          </p:nvGrpSpPr>
          <p:grpSpPr bwMode="auto">
            <a:xfrm>
              <a:off x="2756172" y="5072484"/>
              <a:ext cx="5056188" cy="1565275"/>
              <a:chOff x="1248" y="1048"/>
              <a:chExt cx="3185" cy="986"/>
            </a:xfrm>
          </p:grpSpPr>
          <p:grpSp>
            <p:nvGrpSpPr>
              <p:cNvPr id="15370" name="Group 6"/>
              <p:cNvGrpSpPr>
                <a:grpSpLocks/>
              </p:cNvGrpSpPr>
              <p:nvPr/>
            </p:nvGrpSpPr>
            <p:grpSpPr bwMode="auto">
              <a:xfrm>
                <a:off x="1248" y="1588"/>
                <a:ext cx="948" cy="446"/>
                <a:chOff x="1425" y="3517"/>
                <a:chExt cx="948" cy="446"/>
              </a:xfrm>
            </p:grpSpPr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1425" y="3529"/>
                  <a:ext cx="942" cy="42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489" y="3517"/>
                  <a:ext cx="884" cy="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B050"/>
                      </a:solidFill>
                      <a:latin typeface="+mn-lt"/>
                      <a:ea typeface="+mn-ea"/>
                      <a:cs typeface="Arial" charset="0"/>
                    </a:rPr>
                    <a:t>Susceptible</a:t>
                  </a:r>
                </a:p>
                <a:p>
                  <a:pPr>
                    <a:defRPr/>
                  </a:pPr>
                  <a:r>
                    <a:rPr lang="en-US" sz="2000" b="1" dirty="0" err="1">
                      <a:solidFill>
                        <a:srgbClr val="00B050"/>
                      </a:solidFill>
                      <a:latin typeface="+mn-lt"/>
                      <a:ea typeface="+mn-ea"/>
                      <a:cs typeface="Arial" charset="0"/>
                    </a:rPr>
                    <a:t>osjetljiv</a:t>
                  </a:r>
                  <a:endParaRPr lang="en-US" sz="2000" b="1" dirty="0">
                    <a:solidFill>
                      <a:srgbClr val="00B050"/>
                    </a:solidFill>
                    <a:latin typeface="+mn-lt"/>
                    <a:ea typeface="+mn-ea"/>
                    <a:cs typeface="Arial" charset="0"/>
                  </a:endParaRPr>
                </a:p>
              </p:txBody>
            </p:sp>
          </p:grpSp>
          <p:grpSp>
            <p:nvGrpSpPr>
              <p:cNvPr id="15371" name="Group 9"/>
              <p:cNvGrpSpPr>
                <a:grpSpLocks/>
              </p:cNvGrpSpPr>
              <p:nvPr/>
            </p:nvGrpSpPr>
            <p:grpSpPr bwMode="auto">
              <a:xfrm>
                <a:off x="2300" y="1048"/>
                <a:ext cx="942" cy="446"/>
                <a:chOff x="2457" y="2849"/>
                <a:chExt cx="942" cy="446"/>
              </a:xfrm>
            </p:grpSpPr>
            <p:sp>
              <p:nvSpPr>
                <p:cNvPr id="26" name="Oval 25"/>
                <p:cNvSpPr>
                  <a:spLocks noChangeArrowheads="1"/>
                </p:cNvSpPr>
                <p:nvPr/>
              </p:nvSpPr>
              <p:spPr bwMode="auto">
                <a:xfrm>
                  <a:off x="2457" y="2857"/>
                  <a:ext cx="942" cy="42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549" y="2849"/>
                  <a:ext cx="779" cy="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C00000"/>
                      </a:solidFill>
                      <a:latin typeface="+mn-lt"/>
                      <a:ea typeface="+mn-ea"/>
                      <a:cs typeface="Arial" charset="0"/>
                    </a:rPr>
                    <a:t>Infectious</a:t>
                  </a:r>
                </a:p>
                <a:p>
                  <a:pPr>
                    <a:defRPr/>
                  </a:pPr>
                  <a:r>
                    <a:rPr lang="en-US" sz="2000" b="1" dirty="0" err="1">
                      <a:solidFill>
                        <a:srgbClr val="C00000"/>
                      </a:solidFill>
                      <a:latin typeface="+mn-lt"/>
                      <a:ea typeface="+mn-ea"/>
                      <a:cs typeface="Arial" charset="0"/>
                    </a:rPr>
                    <a:t>zarazan</a:t>
                  </a:r>
                  <a:endParaRPr lang="en-US" sz="2000" b="1" dirty="0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endParaRPr>
                </a:p>
              </p:txBody>
            </p:sp>
          </p:grpSp>
          <p:grpSp>
            <p:nvGrpSpPr>
              <p:cNvPr id="15372" name="Group 12"/>
              <p:cNvGrpSpPr>
                <a:grpSpLocks/>
              </p:cNvGrpSpPr>
              <p:nvPr/>
            </p:nvGrpSpPr>
            <p:grpSpPr bwMode="auto">
              <a:xfrm>
                <a:off x="3491" y="1543"/>
                <a:ext cx="942" cy="451"/>
                <a:chOff x="3567" y="3463"/>
                <a:chExt cx="942" cy="451"/>
              </a:xfrm>
            </p:grpSpPr>
            <p:sp>
              <p:nvSpPr>
                <p:cNvPr id="24" name="Oval 13"/>
                <p:cNvSpPr>
                  <a:spLocks noChangeArrowheads="1"/>
                </p:cNvSpPr>
                <p:nvPr/>
              </p:nvSpPr>
              <p:spPr bwMode="auto">
                <a:xfrm>
                  <a:off x="3567" y="3493"/>
                  <a:ext cx="942" cy="42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C00000"/>
                    </a:solidFill>
                    <a:latin typeface="+mn-lt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683" y="3463"/>
                  <a:ext cx="751" cy="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latin typeface="+mn-lt"/>
                      <a:ea typeface="+mn-ea"/>
                      <a:cs typeface="Arial" charset="0"/>
                    </a:rPr>
                    <a:t>Removed</a:t>
                  </a:r>
                </a:p>
                <a:p>
                  <a:pPr>
                    <a:defRPr/>
                  </a:pPr>
                  <a:r>
                    <a:rPr lang="en-US" sz="2000" b="1" dirty="0" err="1">
                      <a:latin typeface="+mn-lt"/>
                      <a:ea typeface="+mn-ea"/>
                      <a:cs typeface="Arial" charset="0"/>
                    </a:rPr>
                    <a:t>uklonjen</a:t>
                  </a:r>
                  <a:endParaRPr lang="en-US" sz="2000" b="1" dirty="0">
                    <a:latin typeface="+mn-lt"/>
                    <a:ea typeface="+mn-ea"/>
                    <a:cs typeface="Arial" charset="0"/>
                  </a:endParaRPr>
                </a:p>
              </p:txBody>
            </p:sp>
          </p:grpSp>
        </p:grpSp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V="1">
              <a:off x="3803922" y="5585246"/>
              <a:ext cx="638175" cy="349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>
              <a:off x="5907360" y="5601121"/>
              <a:ext cx="595312" cy="3032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>
              <a:off x="4281760" y="6267872"/>
              <a:ext cx="19446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pPr>
                <a:defRPr/>
              </a:pPr>
              <a:endParaRPr lang="en-US" b="1">
                <a:solidFill>
                  <a:srgbClr val="C0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3500438"/>
            <a:ext cx="3671888" cy="31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Dvo Faktorski Crv Model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84313"/>
            <a:ext cx="8569325" cy="5149850"/>
          </a:xfrm>
        </p:spPr>
        <p:txBody>
          <a:bodyPr/>
          <a:lstStyle/>
          <a:p>
            <a:pPr eaLnBrk="1" hangingPunct="1"/>
            <a:r>
              <a:rPr lang="hr-HR" sz="2000" b="1" smtClean="0"/>
              <a:t>Ljudske protumjere i smanjena stopa infekcije  </a:t>
            </a:r>
            <a:r>
              <a:rPr lang="en-US" sz="1800" i="1" smtClean="0">
                <a:latin typeface="Times" pitchFamily="18" charset="0"/>
                <a:sym typeface="Symbol" pitchFamily="18" charset="2"/>
              </a:rPr>
              <a:t></a:t>
            </a:r>
            <a:r>
              <a:rPr lang="hr-HR" sz="2000" b="1" smtClean="0"/>
              <a:t> </a:t>
            </a:r>
            <a:endParaRPr lang="hr-HR" sz="2400" b="1" smtClean="0"/>
          </a:p>
          <a:p>
            <a:pPr lvl="1" eaLnBrk="1" hangingPunct="1"/>
            <a:r>
              <a:rPr lang="hr-HR" sz="1800" i="1" smtClean="0">
                <a:latin typeface="Times" pitchFamily="18" charset="0"/>
              </a:rPr>
              <a:t>N</a:t>
            </a:r>
            <a:r>
              <a:rPr lang="hr-HR" sz="1800" smtClean="0"/>
              <a:t> </a:t>
            </a:r>
            <a:r>
              <a:rPr lang="en-US" sz="1800" smtClean="0"/>
              <a:t>–</a:t>
            </a:r>
            <a:r>
              <a:rPr lang="hr-HR" sz="1800" smtClean="0"/>
              <a:t> populacija host-ova</a:t>
            </a:r>
          </a:p>
          <a:p>
            <a:pPr lvl="1" eaLnBrk="1" hangingPunct="1"/>
            <a:r>
              <a:rPr lang="hr-HR" sz="1800" i="1" smtClean="0">
                <a:latin typeface="Times" pitchFamily="18" charset="0"/>
              </a:rPr>
              <a:t>S(t)</a:t>
            </a:r>
            <a:r>
              <a:rPr lang="hr-HR" sz="1800" smtClean="0"/>
              <a:t> </a:t>
            </a:r>
            <a:r>
              <a:rPr lang="en-US" sz="1800" smtClean="0"/>
              <a:t>–</a:t>
            </a:r>
            <a:r>
              <a:rPr lang="hr-HR" sz="1800" smtClean="0"/>
              <a:t> susceptible-osjetljivi  hostovi</a:t>
            </a:r>
          </a:p>
          <a:p>
            <a:pPr lvl="1" eaLnBrk="1" hangingPunct="1"/>
            <a:r>
              <a:rPr lang="hr-HR" sz="1800" i="1" smtClean="0">
                <a:latin typeface="Times" pitchFamily="18" charset="0"/>
              </a:rPr>
              <a:t>I(t)</a:t>
            </a:r>
            <a:r>
              <a:rPr lang="hr-HR" sz="1800" smtClean="0"/>
              <a:t> </a:t>
            </a:r>
            <a:r>
              <a:rPr lang="en-US" sz="1800" smtClean="0"/>
              <a:t>–</a:t>
            </a:r>
            <a:r>
              <a:rPr lang="hr-HR" sz="1800" smtClean="0"/>
              <a:t> infectious- zarazni hostovi</a:t>
            </a:r>
          </a:p>
          <a:p>
            <a:pPr lvl="1" eaLnBrk="1" hangingPunct="1"/>
            <a:r>
              <a:rPr lang="hr-HR" sz="1800" i="1" smtClean="0">
                <a:latin typeface="Times" pitchFamily="18" charset="0"/>
              </a:rPr>
              <a:t>R(t)</a:t>
            </a:r>
            <a:r>
              <a:rPr lang="hr-HR" sz="1800" smtClean="0"/>
              <a:t> </a:t>
            </a:r>
            <a:r>
              <a:rPr lang="en-US" sz="1800" smtClean="0"/>
              <a:t>–</a:t>
            </a:r>
            <a:r>
              <a:rPr lang="hr-HR" sz="1800" smtClean="0"/>
              <a:t> uklonjeni iz zaraznih hostova prema stopi </a:t>
            </a:r>
            <a:r>
              <a:rPr lang="hr-HR" sz="1800" i="1" smtClean="0">
                <a:latin typeface="Times" pitchFamily="18" charset="0"/>
              </a:rPr>
              <a:t>γ</a:t>
            </a:r>
            <a:endParaRPr lang="hr-HR" sz="1800" smtClean="0"/>
          </a:p>
          <a:p>
            <a:pPr lvl="1" eaLnBrk="1" hangingPunct="1"/>
            <a:r>
              <a:rPr lang="hr-HR" sz="1800" i="1" smtClean="0">
                <a:solidFill>
                  <a:srgbClr val="002060"/>
                </a:solidFill>
                <a:latin typeface="Times" pitchFamily="18" charset="0"/>
              </a:rPr>
              <a:t>Q(t) </a:t>
            </a:r>
            <a:r>
              <a:rPr lang="en-US" sz="1800" smtClean="0">
                <a:solidFill>
                  <a:srgbClr val="002060"/>
                </a:solidFill>
                <a:sym typeface="Symbol" pitchFamily="18" charset="2"/>
              </a:rPr>
              <a:t>–</a:t>
            </a:r>
            <a:r>
              <a:rPr lang="hr-HR" sz="1800" smtClean="0">
                <a:solidFill>
                  <a:srgbClr val="002060"/>
                </a:solidFill>
                <a:sym typeface="Symbol" pitchFamily="18" charset="2"/>
              </a:rPr>
              <a:t> uklanjanje iz osjetljivih prema stopi </a:t>
            </a:r>
            <a:r>
              <a:rPr lang="el-GR" sz="1800" i="1" smtClean="0">
                <a:solidFill>
                  <a:srgbClr val="002060"/>
                </a:solidFill>
                <a:sym typeface="Symbol" pitchFamily="18" charset="2"/>
              </a:rPr>
              <a:t>μ</a:t>
            </a:r>
            <a:endParaRPr lang="hr-HR" sz="1800" i="1" smtClean="0">
              <a:solidFill>
                <a:srgbClr val="002060"/>
              </a:solidFill>
              <a:latin typeface="Times" pitchFamily="18" charset="0"/>
              <a:sym typeface="Symbol" pitchFamily="18" charset="2"/>
            </a:endParaRP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4202113"/>
            <a:ext cx="332105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47813" y="5376863"/>
            <a:ext cx="228441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Slide Number Placeholder 3"/>
          <p:cNvSpPr>
            <a:spLocks noGrp="1"/>
          </p:cNvSpPr>
          <p:nvPr>
            <p:ph type="sldNum" sz="quarter" idx="10"/>
          </p:nvPr>
        </p:nvSpPr>
        <p:spPr bwMode="auto">
          <a:ln>
            <a:round/>
            <a:headEnd/>
            <a:tailEnd/>
          </a:ln>
        </p:spPr>
        <p:txBody>
          <a:bodyPr/>
          <a:lstStyle/>
          <a:p>
            <a:fld id="{EFC9740C-3728-46B0-A9BF-F0C5346073BD}" type="slidenum">
              <a:rPr lang="hr-HR">
                <a:ea typeface="MS PGothic" pitchFamily="34" charset="-128"/>
              </a:rPr>
              <a:pPr/>
              <a:t>28</a:t>
            </a:fld>
            <a:endParaRPr lang="hr-HR">
              <a:ea typeface="MS PGothic" pitchFamily="34" charset="-128"/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6375" y="6003925"/>
            <a:ext cx="206851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Dvo Faktorski Crv Model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84313"/>
            <a:ext cx="8569325" cy="5149850"/>
          </a:xfrm>
        </p:spPr>
        <p:txBody>
          <a:bodyPr/>
          <a:lstStyle/>
          <a:p>
            <a:pPr eaLnBrk="1" hangingPunct="1"/>
            <a:r>
              <a:rPr lang="hr-HR" sz="2400" b="1" smtClean="0"/>
              <a:t>Ljudske protumjere i smanjena stopa infekcije </a:t>
            </a:r>
            <a:r>
              <a:rPr lang="en-US" sz="2000" i="1" smtClean="0">
                <a:latin typeface="Times" pitchFamily="18" charset="0"/>
                <a:sym typeface="Symbol" pitchFamily="18" charset="2"/>
              </a:rPr>
              <a:t></a:t>
            </a:r>
            <a:r>
              <a:rPr lang="hr-HR" sz="2400" b="1" smtClean="0"/>
              <a:t> </a:t>
            </a: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205038"/>
            <a:ext cx="4219575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6075" y="3357563"/>
            <a:ext cx="1223963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5025" y="2205038"/>
            <a:ext cx="4391025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3779838" y="5842000"/>
            <a:ext cx="48704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l-GR" sz="1600">
                <a:solidFill>
                  <a:srgbClr val="C00000"/>
                </a:solidFill>
                <a:latin typeface="Calibri" pitchFamily="34" charset="0"/>
              </a:rPr>
              <a:t>β(</a:t>
            </a:r>
            <a:r>
              <a:rPr lang="en-US" sz="1600">
                <a:solidFill>
                  <a:srgbClr val="C00000"/>
                </a:solidFill>
                <a:latin typeface="Calibri" pitchFamily="34" charset="0"/>
              </a:rPr>
              <a:t>t)S(t) </a:t>
            </a:r>
            <a:r>
              <a:rPr lang="el-GR" sz="1600">
                <a:solidFill>
                  <a:srgbClr val="C00000"/>
                </a:solidFill>
                <a:latin typeface="Calibri" pitchFamily="34" charset="0"/>
              </a:rPr>
              <a:t>&lt;</a:t>
            </a:r>
            <a:r>
              <a:rPr lang="en-US" sz="160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l-GR" sz="1600">
                <a:solidFill>
                  <a:srgbClr val="C00000"/>
                </a:solidFill>
                <a:latin typeface="Calibri" pitchFamily="34" charset="0"/>
              </a:rPr>
              <a:t>γ</a:t>
            </a:r>
            <a:r>
              <a:rPr lang="hr-HR">
                <a:latin typeface="Calibri" pitchFamily="34" charset="0"/>
              </a:rPr>
              <a:t>: broj uklonjenih zaraznih hostova u</a:t>
            </a:r>
          </a:p>
          <a:p>
            <a:pPr algn="ctr"/>
            <a:r>
              <a:rPr lang="hr-HR">
                <a:latin typeface="Calibri" pitchFamily="34" charset="0"/>
              </a:rPr>
              <a:t>jedinici vremena je veći od broja novo generiranih</a:t>
            </a:r>
          </a:p>
          <a:p>
            <a:pPr algn="ctr"/>
            <a:r>
              <a:rPr lang="hr-HR">
                <a:latin typeface="Calibri" pitchFamily="34" charset="0"/>
              </a:rPr>
              <a:t>zaraznih hostova u istom vremenu</a:t>
            </a:r>
            <a:endParaRPr lang="en-US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>
            <a:stCxn id="17415" idx="0"/>
          </p:cNvCxnSpPr>
          <p:nvPr/>
        </p:nvCxnSpPr>
        <p:spPr>
          <a:xfrm flipV="1">
            <a:off x="6215063" y="4221163"/>
            <a:ext cx="228600" cy="1620837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Maliciozni softver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hr-HR" sz="2800" dirty="0" smtClean="0"/>
              <a:t>Programi iskorištavaju ranjivost računalnog sustava</a:t>
            </a:r>
            <a:endParaRPr lang="en-US" dirty="0" smtClean="0"/>
          </a:p>
          <a:p>
            <a:r>
              <a:rPr lang="hr-HR" dirty="0" smtClean="0"/>
              <a:t>Poznati kao zlonamjerni softveri</a:t>
            </a:r>
            <a:r>
              <a:rPr lang="en-US" dirty="0" smtClean="0"/>
              <a:t> </a:t>
            </a:r>
            <a:r>
              <a:rPr lang="hr-HR" dirty="0" smtClean="0"/>
              <a:t>ili </a:t>
            </a:r>
            <a:r>
              <a:rPr lang="en-US" b="1" dirty="0" smtClean="0">
                <a:solidFill>
                  <a:srgbClr val="C00000"/>
                </a:solidFill>
              </a:rPr>
              <a:t>malware</a:t>
            </a:r>
            <a:endParaRPr lang="hr-HR" b="1" dirty="0" smtClean="0">
              <a:solidFill>
                <a:srgbClr val="C00000"/>
              </a:solidFill>
            </a:endParaRPr>
          </a:p>
          <a:p>
            <a:r>
              <a:rPr lang="hr-HR" dirty="0" err="1" smtClean="0"/>
              <a:t>Malware</a:t>
            </a:r>
            <a:r>
              <a:rPr lang="hr-HR" dirty="0" smtClean="0"/>
              <a:t> se može podijeliti u dvije kategorije</a:t>
            </a:r>
            <a:endParaRPr lang="en-US" dirty="0" smtClean="0"/>
          </a:p>
          <a:p>
            <a:pPr lvl="1"/>
            <a:r>
              <a:rPr lang="hr-HR" sz="2200" dirty="0" smtClean="0"/>
              <a:t>Programski fragmenti koji trebaju ‘</a:t>
            </a:r>
            <a:r>
              <a:rPr lang="en-US" sz="2200" dirty="0" smtClean="0"/>
              <a:t>host</a:t>
            </a:r>
            <a:r>
              <a:rPr lang="hr-HR" sz="2200" dirty="0" smtClean="0"/>
              <a:t>’</a:t>
            </a:r>
            <a:r>
              <a:rPr lang="en-US" sz="2200" dirty="0" smtClean="0"/>
              <a:t> program</a:t>
            </a:r>
            <a:r>
              <a:rPr lang="hr-HR" sz="2200" dirty="0" smtClean="0"/>
              <a:t> - </a:t>
            </a:r>
            <a:r>
              <a:rPr lang="hr-HR" sz="2200" b="1" dirty="0" smtClean="0">
                <a:solidFill>
                  <a:srgbClr val="002060"/>
                </a:solidFill>
              </a:rPr>
              <a:t>parazitski </a:t>
            </a:r>
            <a:r>
              <a:rPr lang="hr-HR" sz="2200" dirty="0" err="1" smtClean="0"/>
              <a:t>malweri</a:t>
            </a:r>
            <a:endParaRPr lang="en-US" sz="2200" dirty="0" smtClean="0"/>
          </a:p>
          <a:p>
            <a:pPr lvl="2"/>
            <a:r>
              <a:rPr lang="hr-HR" dirty="0" smtClean="0"/>
              <a:t>npr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002060"/>
                </a:solidFill>
              </a:rPr>
              <a:t>virus</a:t>
            </a:r>
            <a:r>
              <a:rPr lang="hr-HR" b="1" dirty="0" smtClean="0">
                <a:solidFill>
                  <a:srgbClr val="002060"/>
                </a:solidFill>
              </a:rPr>
              <a:t>i</a:t>
            </a:r>
            <a:r>
              <a:rPr lang="en-US" dirty="0" smtClean="0"/>
              <a:t>, </a:t>
            </a:r>
            <a:r>
              <a:rPr lang="hr-HR" dirty="0" smtClean="0"/>
              <a:t>logičke bombe, i</a:t>
            </a:r>
            <a:r>
              <a:rPr lang="en-US" dirty="0" smtClean="0"/>
              <a:t> </a:t>
            </a:r>
            <a:r>
              <a:rPr lang="hr-HR" dirty="0" smtClean="0"/>
              <a:t>‘</a:t>
            </a:r>
            <a:r>
              <a:rPr lang="en-US" dirty="0" smtClean="0"/>
              <a:t>backdoors</a:t>
            </a:r>
            <a:r>
              <a:rPr lang="hr-HR" dirty="0" smtClean="0"/>
              <a:t> ‘– ne mogu postojati nezavisno od korisničkog programa,  alata ili sistemskih programa</a:t>
            </a:r>
            <a:endParaRPr lang="en-US" dirty="0" smtClean="0"/>
          </a:p>
          <a:p>
            <a:pPr lvl="1"/>
            <a:r>
              <a:rPr lang="hr-HR" dirty="0" smtClean="0"/>
              <a:t>Nezavisni ‘</a:t>
            </a:r>
            <a:r>
              <a:rPr lang="en-US" dirty="0" smtClean="0"/>
              <a:t>self-contained</a:t>
            </a:r>
            <a:r>
              <a:rPr lang="hr-HR" dirty="0" smtClean="0"/>
              <a:t>’</a:t>
            </a:r>
            <a:r>
              <a:rPr lang="en-US" dirty="0" smtClean="0"/>
              <a:t> program</a:t>
            </a:r>
            <a:r>
              <a:rPr lang="hr-HR" dirty="0" smtClean="0"/>
              <a:t>i</a:t>
            </a:r>
            <a:endParaRPr lang="en-US" dirty="0" smtClean="0"/>
          </a:p>
          <a:p>
            <a:pPr lvl="2"/>
            <a:r>
              <a:rPr lang="hr-HR" dirty="0" smtClean="0"/>
              <a:t>npr</a:t>
            </a:r>
            <a:r>
              <a:rPr lang="en-AU" dirty="0" smtClean="0"/>
              <a:t>. </a:t>
            </a:r>
            <a:r>
              <a:rPr lang="en-AU" b="1" dirty="0" smtClean="0">
                <a:solidFill>
                  <a:srgbClr val="002060"/>
                </a:solidFill>
              </a:rPr>
              <a:t>worms</a:t>
            </a:r>
            <a:r>
              <a:rPr lang="en-AU" dirty="0" smtClean="0"/>
              <a:t>, </a:t>
            </a:r>
            <a:r>
              <a:rPr lang="hr-HR" dirty="0" smtClean="0"/>
              <a:t>‘bots’ – mogu se izvoditi izravno na operacijskom susatvu</a:t>
            </a:r>
            <a:endParaRPr lang="en-AU" dirty="0" smtClean="0"/>
          </a:p>
          <a:p>
            <a:r>
              <a:rPr lang="hr-HR" dirty="0" smtClean="0"/>
              <a:t>Razlikujemo softverske prijetnje koje se</a:t>
            </a:r>
          </a:p>
          <a:p>
            <a:pPr lvl="1"/>
            <a:r>
              <a:rPr lang="hr-HR" dirty="0" smtClean="0"/>
              <a:t>Ne repliciraju – aktivirane okidačem (trigger), npr. logičke bombe, ‘bot’</a:t>
            </a:r>
          </a:p>
          <a:p>
            <a:pPr lvl="1"/>
            <a:r>
              <a:rPr lang="hr-HR" dirty="0" smtClean="0"/>
              <a:t>Repliciraju / šire (npr. virusi i crvi)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B78467-56D3-457E-8265-CBC9944DC3BB}" type="slidenum">
              <a:rPr lang="hr-HR"/>
              <a:pPr>
                <a:defRPr/>
              </a:pPr>
              <a:t>3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Karakteristike sirenja Crva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lvl="1"/>
            <a:r>
              <a:rPr lang="hr-HR" smtClean="0"/>
              <a:t>Rast Crva: spor početak, faza brzog širenja, spor raspad</a:t>
            </a:r>
          </a:p>
          <a:p>
            <a:pPr lvl="1"/>
            <a:endParaRPr lang="hr-HR" smtClean="0"/>
          </a:p>
          <a:p>
            <a:pPr lvl="1"/>
            <a:endParaRPr lang="hr-HR" smtClean="0"/>
          </a:p>
          <a:p>
            <a:pPr lvl="1"/>
            <a:endParaRPr lang="hr-HR" smtClean="0"/>
          </a:p>
          <a:p>
            <a:pPr lvl="1"/>
            <a:endParaRPr lang="hr-HR" smtClean="0"/>
          </a:p>
          <a:p>
            <a:pPr lvl="1"/>
            <a:endParaRPr lang="hr-HR" smtClean="0"/>
          </a:p>
          <a:p>
            <a:endParaRPr lang="hr-HR" smtClean="0"/>
          </a:p>
          <a:p>
            <a:endParaRPr lang="hr-HR" sz="2800" smtClean="0"/>
          </a:p>
          <a:p>
            <a:endParaRPr lang="hr-HR" sz="2800" smtClean="0"/>
          </a:p>
          <a:p>
            <a:pPr lvl="1"/>
            <a:r>
              <a:rPr lang="hr-HR" smtClean="0"/>
              <a:t>Speed​​-up s više naprednih tehnika sondiranja</a:t>
            </a:r>
            <a:endParaRPr lang="en-US" smtClean="0"/>
          </a:p>
        </p:txBody>
      </p:sp>
      <p:pic>
        <p:nvPicPr>
          <p:cNvPr id="18436" name="Picture 4" descr="&#10;fig7.6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/>
          <a:srcRect l="4633" t="21477" r="4633" b="21477"/>
          <a:stretch>
            <a:fillRect/>
          </a:stretch>
        </p:blipFill>
        <p:spPr bwMode="auto">
          <a:xfrm>
            <a:off x="2484438" y="2133600"/>
            <a:ext cx="4059237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Tehnike sondiranja (primjeri)</a:t>
            </a:r>
            <a:endParaRPr lang="en-US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hr-HR" sz="2800" smtClean="0"/>
              <a:t>Random skeniranje</a:t>
            </a:r>
          </a:p>
          <a:p>
            <a:r>
              <a:rPr lang="hr-HR" sz="2800" smtClean="0"/>
              <a:t>Lokalno Subnet skeniranje</a:t>
            </a:r>
          </a:p>
          <a:p>
            <a:r>
              <a:rPr lang="hr-HR" sz="2800" smtClean="0"/>
              <a:t>Usmjeravanje crva</a:t>
            </a:r>
          </a:p>
          <a:p>
            <a:r>
              <a:rPr lang="hr-HR" sz="2800" smtClean="0"/>
              <a:t>Pre-generiran Hit List</a:t>
            </a:r>
          </a:p>
          <a:p>
            <a:r>
              <a:rPr lang="hr-HR" sz="2800" smtClean="0"/>
              <a:t>Topologijski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Tehnike sondiranja: </a:t>
            </a:r>
            <a:r>
              <a:rPr lang="en-US" smtClean="0"/>
              <a:t>Random Skeniranje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en-US" sz="2800" smtClean="0"/>
              <a:t>32 bitni broj je nasumicno generiran I koristen kao IP addresa</a:t>
            </a:r>
          </a:p>
          <a:p>
            <a:pPr lvl="1"/>
            <a:r>
              <a:rPr lang="en-US" sz="2800" smtClean="0"/>
              <a:t>Osim toga: IPv6 crvi ce biti drugaciji…</a:t>
            </a:r>
          </a:p>
          <a:p>
            <a:r>
              <a:rPr lang="en-US" sz="2800" smtClean="0"/>
              <a:t>Npr., Slammer i Code Red I</a:t>
            </a:r>
          </a:p>
          <a:p>
            <a:r>
              <a:rPr lang="en-US" sz="2800" smtClean="0"/>
              <a:t>Pogadja black-holed (crn-rupicast) IP prostor cesto</a:t>
            </a:r>
          </a:p>
          <a:p>
            <a:r>
              <a:rPr lang="en-US" sz="2800" smtClean="0"/>
              <a:t>Samo 28.6%  IP prostora je alocirano(dodjeljeno)</a:t>
            </a:r>
          </a:p>
          <a:p>
            <a:r>
              <a:rPr lang="en-US" sz="2800" smtClean="0"/>
              <a:t>Osim toga:moze pratiti crve pracenjem neiskoristene adrese </a:t>
            </a:r>
          </a:p>
          <a:p>
            <a:r>
              <a:rPr lang="en-US" sz="2400" smtClean="0"/>
              <a:t>Honeypots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Technike sondiranja</a:t>
            </a:r>
            <a:r>
              <a:rPr lang="hr-HR" smtClean="0"/>
              <a:t>: </a:t>
            </a:r>
            <a:r>
              <a:rPr lang="en-US" smtClean="0"/>
              <a:t>Subnet Skeniranje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en-US" sz="2800" smtClean="0"/>
              <a:t>Generira zadnjih 1, 2, ili 3 bajta  IP addrese slucajno </a:t>
            </a:r>
          </a:p>
          <a:p>
            <a:r>
              <a:rPr lang="en-US" sz="2800" smtClean="0"/>
              <a:t>Code Red II i Blaster</a:t>
            </a:r>
          </a:p>
          <a:p>
            <a:r>
              <a:rPr lang="en-US" sz="2800" smtClean="0"/>
              <a:t>Neka skeniraja moraju biti sasvim slucajna da zaraze cijeli </a:t>
            </a:r>
            <a:r>
              <a:rPr lang="hr-HR" sz="2800" smtClean="0"/>
              <a:t>I</a:t>
            </a:r>
            <a:r>
              <a:rPr lang="en-US" sz="2800" smtClean="0"/>
              <a:t>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569325" cy="1143000"/>
          </a:xfrm>
        </p:spPr>
        <p:txBody>
          <a:bodyPr/>
          <a:lstStyle/>
          <a:p>
            <a:r>
              <a:rPr lang="en-US" smtClean="0"/>
              <a:t>Tehnike sondiranja: Usmjeravanje crva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endParaRPr lang="hr-HR" sz="2800" smtClean="0"/>
          </a:p>
          <a:p>
            <a:r>
              <a:rPr lang="hr-HR" sz="2800" smtClean="0"/>
              <a:t>BGP informacija moze reći koji IP adresni blokovi su namijenjeni(alocirani)</a:t>
            </a:r>
          </a:p>
          <a:p>
            <a:r>
              <a:rPr lang="en-US" sz="2800" smtClean="0"/>
              <a:t>Ova informacija je javno dostupna</a:t>
            </a:r>
          </a:p>
          <a:p>
            <a:pPr>
              <a:buFont typeface="Wingdings 2" pitchFamily="18" charset="2"/>
              <a:buNone/>
            </a:pPr>
            <a:r>
              <a:rPr lang="en-US" sz="2800" smtClean="0">
                <a:ea typeface="SimSun" pitchFamily="2" charset="-122"/>
              </a:rPr>
              <a:t>    http://www.routeviews.org/</a:t>
            </a:r>
          </a:p>
          <a:p>
            <a:pPr marL="319088" lvl="1" indent="0">
              <a:buFont typeface="Wingdings 2" pitchFamily="18" charset="2"/>
              <a:buNone/>
            </a:pPr>
            <a:r>
              <a:rPr lang="en-US" sz="2800" smtClean="0">
                <a:ea typeface="SimSun" pitchFamily="2" charset="-122"/>
              </a:rPr>
              <a:t>http://www.ripe.net/ris/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Tehnike sondiranja: </a:t>
            </a:r>
            <a:r>
              <a:rPr lang="en-US" smtClean="0"/>
              <a:t>Topologijski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en-US" sz="2800" smtClean="0"/>
              <a:t>Koristi informacije na zarazenom host-u za pronalazak sljedece mete </a:t>
            </a:r>
          </a:p>
          <a:p>
            <a:r>
              <a:rPr lang="en-US" smtClean="0"/>
              <a:t>Morris Crv koristeni /itd/host-ovi , .rhost-ovi </a:t>
            </a:r>
          </a:p>
          <a:p>
            <a:pPr lvl="1"/>
            <a:r>
              <a:rPr lang="en-US" smtClean="0"/>
              <a:t>Email adrese knjige</a:t>
            </a:r>
          </a:p>
          <a:p>
            <a:pPr lvl="1"/>
            <a:r>
              <a:rPr lang="en-US" smtClean="0"/>
              <a:t>P2P software obicno pohranjuju informacije o vrsnjacima(peers) na koji  se svaki host spaja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Tehnike sondiranja: </a:t>
            </a:r>
            <a:r>
              <a:rPr lang="en-US" smtClean="0"/>
              <a:t>Hit Lista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r>
              <a:rPr lang="en-US" sz="2800" smtClean="0"/>
              <a:t>Hit lista ranjivih uredaja je poslana sa (payload-om) korisnim sadrzajem</a:t>
            </a:r>
          </a:p>
          <a:p>
            <a:pPr lvl="1"/>
            <a:r>
              <a:rPr lang="en-US" smtClean="0"/>
              <a:t>Odredena prije pokretanja crva skeniranjem</a:t>
            </a:r>
          </a:p>
          <a:p>
            <a:pPr lvl="1"/>
            <a:r>
              <a:rPr lang="en-US" sz="2800" smtClean="0"/>
              <a:t>Daje crvu poticaj u fazi sporog starta </a:t>
            </a:r>
          </a:p>
          <a:p>
            <a:pPr lvl="1"/>
            <a:r>
              <a:rPr lang="en-US" sz="2800" smtClean="0"/>
              <a:t>Preskace fazu koja prati eksponencijalni model</a:t>
            </a:r>
          </a:p>
          <a:p>
            <a:pPr lvl="1"/>
            <a:r>
              <a:rPr lang="en-US" smtClean="0"/>
              <a:t>Stopa infekcije izgleda linearno u fazi brzog napretka</a:t>
            </a:r>
          </a:p>
          <a:p>
            <a:r>
              <a:rPr lang="en-US" sz="2800" smtClean="0"/>
              <a:t>Moze izbjeci otkrivanje(detekciju) od ranih sistema otkrivanja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Warhol: Hit Lista + Permutacijsko Skeniranje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569325" cy="5149850"/>
          </a:xfrm>
        </p:spPr>
        <p:txBody>
          <a:bodyPr/>
          <a:lstStyle/>
          <a:p>
            <a:r>
              <a:rPr lang="en-US" sz="2400" smtClean="0"/>
              <a:t>Vrijeme infekcije procijenjeno na oko 15minuta</a:t>
            </a:r>
          </a:p>
          <a:p>
            <a:r>
              <a:rPr lang="en-US" sz="2400" smtClean="0"/>
              <a:t>Andy Warhol</a:t>
            </a:r>
            <a:r>
              <a:rPr lang="hr-HR" sz="2400" smtClean="0"/>
              <a:t>: </a:t>
            </a:r>
            <a:r>
              <a:rPr lang="hr-HR" altLang="en-US" sz="2400" smtClean="0"/>
              <a:t>“</a:t>
            </a:r>
            <a:r>
              <a:rPr lang="hr-HR" sz="2400" smtClean="0"/>
              <a:t>U buducnosti, svatko ce imati 15minuta slave</a:t>
            </a:r>
            <a:r>
              <a:rPr lang="hr-HR" altLang="en-US" sz="2400" smtClean="0"/>
              <a:t>”</a:t>
            </a:r>
            <a:endParaRPr lang="hr-HR" sz="2400" smtClean="0"/>
          </a:p>
          <a:p>
            <a:endParaRPr lang="en-US" sz="2000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794000"/>
            <a:ext cx="4032250" cy="322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87900" y="2133600"/>
            <a:ext cx="4105275" cy="873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endParaRPr lang="hr-HR" dirty="0">
              <a:latin typeface="+mn-lt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0" y="2276475"/>
            <a:ext cx="4572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</a:pPr>
            <a:r>
              <a:rPr lang="hr-HR" b="1">
                <a:solidFill>
                  <a:srgbClr val="404040"/>
                </a:solidFill>
                <a:latin typeface="Calibri" pitchFamily="34" charset="0"/>
              </a:rPr>
              <a:t>	1.Konvencionalni (Code Red-like) crv sposoban je obaviti 10 skeniranja / po sekundi</a:t>
            </a:r>
          </a:p>
          <a:p>
            <a:pPr marL="342900" indent="-342900">
              <a:spcBef>
                <a:spcPts val="600"/>
              </a:spcBef>
            </a:pPr>
            <a:r>
              <a:rPr lang="hr-HR" b="1">
                <a:solidFill>
                  <a:srgbClr val="404040"/>
                </a:solidFill>
                <a:latin typeface="Calibri" pitchFamily="34" charset="0"/>
              </a:rPr>
              <a:t>2.Fast scanning crv( crv brzog skeniranja) sposoban je obaviti 100 skeniranja / sekundi</a:t>
            </a:r>
          </a:p>
          <a:p>
            <a:pPr marL="342900" indent="-342900">
              <a:spcBef>
                <a:spcPts val="600"/>
              </a:spcBef>
            </a:pPr>
            <a:r>
              <a:rPr lang="hr-HR" b="1">
                <a:solidFill>
                  <a:srgbClr val="404040"/>
                </a:solidFill>
                <a:latin typeface="Calibri" pitchFamily="34" charset="0"/>
              </a:rPr>
              <a:t>3.Warhol crv sposoban je obaviti100 skeniranja / sekundi koristeći 10.000 unos hit-lista</a:t>
            </a:r>
          </a:p>
          <a:p>
            <a:pPr marL="342900" indent="-342900">
              <a:spcBef>
                <a:spcPts val="600"/>
              </a:spcBef>
            </a:pPr>
            <a:endParaRPr lang="hr-HR" sz="1600" b="1">
              <a:solidFill>
                <a:srgbClr val="404040"/>
              </a:solidFill>
              <a:latin typeface="Calibri" pitchFamily="34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hr-HR" b="1">
                <a:solidFill>
                  <a:srgbClr val="C00000"/>
                </a:solidFill>
                <a:latin typeface="Calibri" pitchFamily="34" charset="0"/>
              </a:rPr>
              <a:t>Nikakve ljudsko-pokrenute intervenicje su moguce su u pitanju Warhol crvi (ili cak jos jaci </a:t>
            </a:r>
            <a:r>
              <a:rPr lang="hr-HR" b="1">
                <a:latin typeface="Calibri" pitchFamily="34" charset="0"/>
              </a:rPr>
              <a:t>flash crvi</a:t>
            </a:r>
            <a:r>
              <a:rPr lang="hr-HR" b="1">
                <a:solidFill>
                  <a:srgbClr val="C00000"/>
                </a:solidFill>
                <a:latin typeface="Calibri" pitchFamily="34" charset="0"/>
              </a:rPr>
              <a:t> – zaraze Internet u nekoliko desetaka sekundi!)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23850" y="836613"/>
            <a:ext cx="8569325" cy="1362075"/>
          </a:xfrm>
        </p:spPr>
        <p:txBody>
          <a:bodyPr/>
          <a:lstStyle/>
          <a:p>
            <a:r>
              <a:rPr lang="en-US" smtClean="0"/>
              <a:t>Protumjere Crva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36588" y="3754438"/>
          <a:ext cx="3140075" cy="2843212"/>
        </p:xfrm>
        <a:graphic>
          <a:graphicData uri="http://schemas.openxmlformats.org/presentationml/2006/ole">
            <p:oleObj spid="_x0000_s1026" name="Microsoft Equation 3.0" r:id="rId4" imgW="1346200" imgH="1219200" progId="Equation.3">
              <p:embed/>
            </p:oleObj>
          </a:graphicData>
        </a:graphic>
      </p:graphicFrame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684213" y="1628775"/>
            <a:ext cx="7618412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85800" indent="-685800">
              <a:lnSpc>
                <a:spcPct val="80000"/>
              </a:lnSpc>
              <a:spcBef>
                <a:spcPct val="20000"/>
              </a:spcBef>
            </a:pPr>
            <a:r>
              <a:rPr lang="hr-HR" altLang="ko-KR" sz="2800" i="1">
                <a:latin typeface="Calibri" pitchFamily="34" charset="0"/>
                <a:ea typeface="Malgun Gothic" pitchFamily="34" charset="-127"/>
              </a:rPr>
              <a:t>S(0) = </a:t>
            </a:r>
            <a:r>
              <a:rPr lang="en-US" altLang="ko-KR" sz="2800" i="1">
                <a:latin typeface="Calibri" pitchFamily="34" charset="0"/>
                <a:ea typeface="Malgun Gothic" pitchFamily="34" charset="-127"/>
              </a:rPr>
              <a:t>N</a:t>
            </a:r>
            <a:endParaRPr lang="en-US" altLang="ko-KR" sz="2800">
              <a:latin typeface="Calibri" pitchFamily="34" charset="0"/>
              <a:ea typeface="Malgun Gothic" pitchFamily="34" charset="-127"/>
            </a:endParaRPr>
          </a:p>
          <a:p>
            <a:pPr marL="685800" indent="-685800"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i="1">
                <a:latin typeface="Calibri" pitchFamily="34" charset="0"/>
                <a:ea typeface="Malgun Gothic" pitchFamily="34" charset="-127"/>
                <a:sym typeface="Symbol" pitchFamily="18" charset="2"/>
              </a:rPr>
              <a:t>	</a:t>
            </a:r>
            <a:r>
              <a:rPr lang="en-US" altLang="ko-KR" sz="2800">
                <a:latin typeface="Calibri" pitchFamily="34" charset="0"/>
                <a:ea typeface="Malgun Gothic" pitchFamily="34" charset="-127"/>
                <a:sym typeface="Symbol" pitchFamily="18" charset="2"/>
              </a:rPr>
              <a:t>=</a:t>
            </a:r>
            <a:r>
              <a:rPr lang="en-US" altLang="ko-KR" sz="2800" i="1">
                <a:latin typeface="Calibri" pitchFamily="34" charset="0"/>
                <a:ea typeface="Malgun Gothic" pitchFamily="34" charset="-127"/>
                <a:sym typeface="Symbol" pitchFamily="18" charset="2"/>
              </a:rPr>
              <a:t>  / M</a:t>
            </a:r>
          </a:p>
          <a:p>
            <a:pPr marL="685800" indent="-685800">
              <a:lnSpc>
                <a:spcPct val="80000"/>
              </a:lnSpc>
              <a:spcBef>
                <a:spcPct val="20000"/>
              </a:spcBef>
              <a:buFont typeface="Symbol" pitchFamily="18" charset="2"/>
              <a:buChar char="l"/>
            </a:pP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probe rate of worm/ sondna stopa crva</a:t>
            </a:r>
          </a:p>
          <a:p>
            <a:pPr marL="685800" indent="-685800">
              <a:lnSpc>
                <a:spcPct val="80000"/>
              </a:lnSpc>
              <a:spcBef>
                <a:spcPct val="20000"/>
              </a:spcBef>
              <a:buFont typeface="Symbol" pitchFamily="18" charset="2"/>
              <a:buNone/>
            </a:pPr>
            <a:r>
              <a:rPr lang="en-US" altLang="ko-KR" sz="2800" i="1">
                <a:latin typeface="Calibri" pitchFamily="34" charset="0"/>
                <a:ea typeface="Malgun Gothic" pitchFamily="34" charset="-127"/>
                <a:sym typeface="Symbol" pitchFamily="18" charset="2"/>
              </a:rPr>
              <a:t>M</a:t>
            </a:r>
            <a:r>
              <a:rPr lang="en-US" altLang="ko-KR" sz="2800">
                <a:latin typeface="Calibri" pitchFamily="34" charset="0"/>
                <a:ea typeface="Malgun Gothic" pitchFamily="34" charset="-127"/>
                <a:sym typeface="Symbol" pitchFamily="18" charset="2"/>
              </a:rPr>
              <a:t>	ukupna populacija</a:t>
            </a: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 (</a:t>
            </a:r>
            <a:r>
              <a:rPr lang="hr-HR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npr.. </a:t>
            </a: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2</a:t>
            </a:r>
            <a:r>
              <a:rPr lang="en-US" altLang="ko-KR" sz="2400" baseline="30000">
                <a:latin typeface="Calibri" pitchFamily="34" charset="0"/>
                <a:ea typeface="Malgun Gothic" pitchFamily="34" charset="-127"/>
                <a:sym typeface="Symbol" pitchFamily="18" charset="2"/>
              </a:rPr>
              <a:t>32</a:t>
            </a: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 </a:t>
            </a:r>
            <a:r>
              <a:rPr lang="hr-HR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za </a:t>
            </a: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IPv4)</a:t>
            </a:r>
            <a:endParaRPr lang="en-US" altLang="ko-KR" sz="2800">
              <a:latin typeface="Calibri" pitchFamily="34" charset="0"/>
              <a:ea typeface="Malgun Gothic" pitchFamily="34" charset="-127"/>
              <a:sym typeface="Symbol" pitchFamily="18" charset="2"/>
            </a:endParaRPr>
          </a:p>
          <a:p>
            <a:pPr marL="685800" indent="-685800">
              <a:lnSpc>
                <a:spcPct val="80000"/>
              </a:lnSpc>
              <a:spcBef>
                <a:spcPct val="20000"/>
              </a:spcBef>
              <a:buFont typeface="Symbol" pitchFamily="18" charset="2"/>
              <a:buNone/>
            </a:pPr>
            <a:r>
              <a:rPr lang="en-US" altLang="ko-KR" sz="2800" i="1">
                <a:latin typeface="Calibri" pitchFamily="34" charset="0"/>
                <a:ea typeface="Malgun Gothic" pitchFamily="34" charset="-127"/>
                <a:sym typeface="Symbol" pitchFamily="18" charset="2"/>
              </a:rPr>
              <a:t></a:t>
            </a:r>
            <a:r>
              <a:rPr lang="en-US" altLang="ko-KR" sz="2800" b="1" i="1">
                <a:latin typeface="Calibri" pitchFamily="34" charset="0"/>
                <a:ea typeface="Malgun Gothic" pitchFamily="34" charset="-127"/>
                <a:sym typeface="Symbol" pitchFamily="18" charset="2"/>
              </a:rPr>
              <a:t>	</a:t>
            </a:r>
            <a:r>
              <a:rPr lang="hr-HR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“</a:t>
            </a:r>
            <a:r>
              <a:rPr lang="en-US" altLang="ko-KR" sz="2400">
                <a:latin typeface="Calibri" pitchFamily="34" charset="0"/>
                <a:ea typeface="Malgun Gothic" pitchFamily="34" charset="-127"/>
                <a:sym typeface="Symbol" pitchFamily="18" charset="2"/>
              </a:rPr>
              <a:t>uklonjena” stopa </a:t>
            </a:r>
            <a:endParaRPr lang="en-US" altLang="ko-KR" sz="2800">
              <a:latin typeface="Calibri" pitchFamily="34" charset="0"/>
              <a:ea typeface="Malgun Gothic" pitchFamily="34" charset="-127"/>
              <a:sym typeface="Symbol" pitchFamily="18" charset="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54138" y="5675313"/>
            <a:ext cx="7035800" cy="830262"/>
            <a:chOff x="988" y="3275"/>
            <a:chExt cx="4432" cy="523"/>
          </a:xfrm>
        </p:grpSpPr>
        <p:sp>
          <p:nvSpPr>
            <p:cNvPr id="157702" name="Oval 6"/>
            <p:cNvSpPr>
              <a:spLocks noChangeArrowheads="1"/>
            </p:cNvSpPr>
            <p:nvPr/>
          </p:nvSpPr>
          <p:spPr bwMode="auto">
            <a:xfrm>
              <a:off x="988" y="3399"/>
              <a:ext cx="240" cy="3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57703" name="Text Box 7"/>
            <p:cNvSpPr txBox="1">
              <a:spLocks noChangeArrowheads="1"/>
            </p:cNvSpPr>
            <p:nvPr/>
          </p:nvSpPr>
          <p:spPr bwMode="auto">
            <a:xfrm>
              <a:off x="2699" y="3275"/>
              <a:ext cx="272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3.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Smanjite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#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zarazenih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host-ova</a:t>
              </a:r>
            </a:p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	(containment/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blokiranje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)</a:t>
              </a:r>
            </a:p>
          </p:txBody>
        </p:sp>
        <p:sp>
          <p:nvSpPr>
            <p:cNvPr id="157704" name="Line 8"/>
            <p:cNvSpPr>
              <a:spLocks noChangeShapeType="1"/>
            </p:cNvSpPr>
            <p:nvPr/>
          </p:nvSpPr>
          <p:spPr bwMode="auto">
            <a:xfrm flipH="1">
              <a:off x="1224" y="3426"/>
              <a:ext cx="1431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95413" y="4705350"/>
            <a:ext cx="6180137" cy="833438"/>
            <a:chOff x="1014" y="2664"/>
            <a:chExt cx="3893" cy="525"/>
          </a:xfrm>
        </p:grpSpPr>
        <p:sp>
          <p:nvSpPr>
            <p:cNvPr id="157706" name="Text Box 10"/>
            <p:cNvSpPr txBox="1">
              <a:spLocks noChangeArrowheads="1"/>
            </p:cNvSpPr>
            <p:nvPr/>
          </p:nvSpPr>
          <p:spPr bwMode="auto">
            <a:xfrm>
              <a:off x="2662" y="2664"/>
              <a:ext cx="2245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2.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Smanjite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stopu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infekcije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</a:t>
              </a:r>
            </a:p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	(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suzbijanje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)</a:t>
              </a:r>
            </a:p>
          </p:txBody>
        </p:sp>
        <p:sp>
          <p:nvSpPr>
            <p:cNvPr id="157707" name="Oval 11"/>
            <p:cNvSpPr>
              <a:spLocks noChangeArrowheads="1"/>
            </p:cNvSpPr>
            <p:nvPr/>
          </p:nvSpPr>
          <p:spPr bwMode="auto">
            <a:xfrm>
              <a:off x="1014" y="2805"/>
              <a:ext cx="240" cy="3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57708" name="Line 12"/>
            <p:cNvSpPr>
              <a:spLocks noChangeShapeType="1"/>
            </p:cNvSpPr>
            <p:nvPr/>
          </p:nvSpPr>
          <p:spPr bwMode="auto">
            <a:xfrm flipH="1">
              <a:off x="1220" y="2812"/>
              <a:ext cx="1421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609725" y="1514475"/>
            <a:ext cx="6615113" cy="3052763"/>
            <a:chOff x="1149" y="654"/>
            <a:chExt cx="4167" cy="1923"/>
          </a:xfrm>
        </p:grpSpPr>
        <p:sp>
          <p:nvSpPr>
            <p:cNvPr id="157710" name="Text Box 14"/>
            <p:cNvSpPr txBox="1">
              <a:spLocks noChangeArrowheads="1"/>
            </p:cNvSpPr>
            <p:nvPr/>
          </p:nvSpPr>
          <p:spPr bwMode="auto">
            <a:xfrm>
              <a:off x="2631" y="2054"/>
              <a:ext cx="2685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1.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Smanjite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# 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osjetljive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 host-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ove</a:t>
              </a:r>
              <a:endParaRPr lang="en-US" altLang="ko-KR" sz="2400" b="1" dirty="0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  <a:p>
              <a:pPr>
                <a:defRPr/>
              </a:pP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	(</a:t>
              </a:r>
              <a:r>
                <a:rPr lang="en-US" altLang="ko-KR" sz="2400" b="1" dirty="0" err="1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prevencija</a:t>
              </a:r>
              <a:r>
                <a:rPr lang="en-US" altLang="ko-KR" sz="2400" b="1" dirty="0">
                  <a:solidFill>
                    <a:srgbClr val="CC0000"/>
                  </a:solidFill>
                  <a:latin typeface="+mn-lt"/>
                  <a:ea typeface="+mn-ea"/>
                  <a:cs typeface="Arial" charset="0"/>
                </a:rPr>
                <a:t>)</a:t>
              </a:r>
            </a:p>
          </p:txBody>
        </p:sp>
        <p:sp>
          <p:nvSpPr>
            <p:cNvPr id="157711" name="Oval 15"/>
            <p:cNvSpPr>
              <a:spLocks noChangeArrowheads="1"/>
            </p:cNvSpPr>
            <p:nvPr/>
          </p:nvSpPr>
          <p:spPr bwMode="auto">
            <a:xfrm>
              <a:off x="1648" y="2162"/>
              <a:ext cx="413" cy="3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57712" name="Line 16"/>
            <p:cNvSpPr>
              <a:spLocks noChangeShapeType="1"/>
            </p:cNvSpPr>
            <p:nvPr/>
          </p:nvSpPr>
          <p:spPr bwMode="auto">
            <a:xfrm flipH="1">
              <a:off x="2076" y="2218"/>
              <a:ext cx="576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57713" name="Oval 17"/>
            <p:cNvSpPr>
              <a:spLocks noChangeArrowheads="1"/>
            </p:cNvSpPr>
            <p:nvPr/>
          </p:nvSpPr>
          <p:spPr bwMode="auto">
            <a:xfrm>
              <a:off x="1149" y="654"/>
              <a:ext cx="240" cy="38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157714" name="Line 18"/>
            <p:cNvSpPr>
              <a:spLocks noChangeShapeType="1"/>
            </p:cNvSpPr>
            <p:nvPr/>
          </p:nvSpPr>
          <p:spPr bwMode="auto">
            <a:xfrm flipH="1" flipV="1">
              <a:off x="1421" y="883"/>
              <a:ext cx="1210" cy="1325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b="1">
                <a:solidFill>
                  <a:srgbClr val="CC0000"/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 bwMode="auto">
          <a:xfrm>
            <a:off x="323850" y="274638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ctr"/>
          <a:lstStyle/>
          <a:p>
            <a:pPr>
              <a:defRPr/>
            </a:pPr>
            <a:r>
              <a:rPr lang="hr-HR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Kako ublaziti prijetnju crvom?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4384675" y="4581525"/>
            <a:ext cx="4464050" cy="10080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Maliciozni softver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411A61-19BF-4D1A-98FA-AB657BF63C69}" type="slidenum">
              <a:rPr lang="hr-HR"/>
              <a:pPr>
                <a:defRPr/>
              </a:pPr>
              <a:t>4</a:t>
            </a:fld>
            <a:endParaRPr lang="hr-HR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284663" y="1484313"/>
            <a:ext cx="1439862" cy="660400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 smtClean="0">
                <a:latin typeface="+mn-lt"/>
              </a:rPr>
              <a:t>Maliciozni programi</a:t>
            </a:r>
            <a:endParaRPr lang="en-GB" dirty="0"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24075" y="2852738"/>
            <a:ext cx="1439863" cy="660400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b="1" dirty="0" smtClean="0">
                <a:latin typeface="+mn-lt"/>
              </a:rPr>
              <a:t>Trebaju </a:t>
            </a:r>
            <a:r>
              <a:rPr lang="hr-HR" b="1" dirty="0">
                <a:latin typeface="+mn-lt"/>
              </a:rPr>
              <a:t>host program</a:t>
            </a:r>
            <a:endParaRPr lang="en-GB" b="1" dirty="0">
              <a:latin typeface="+mn-lt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661150" y="2852738"/>
            <a:ext cx="1439863" cy="660400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b="1" dirty="0" smtClean="0">
                <a:latin typeface="+mn-lt"/>
              </a:rPr>
              <a:t>Nezavisni</a:t>
            </a:r>
            <a:endParaRPr lang="en-GB" b="1" dirty="0">
              <a:latin typeface="+mn-lt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60363" y="4724400"/>
            <a:ext cx="1116012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>
                <a:latin typeface="+mn-lt"/>
              </a:rPr>
              <a:t>Trapdoors</a:t>
            </a:r>
            <a:endParaRPr lang="en-GB" dirty="0"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728788" y="4724400"/>
            <a:ext cx="1114425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 smtClean="0">
                <a:latin typeface="+mn-lt"/>
              </a:rPr>
              <a:t>Logičke bombe</a:t>
            </a:r>
            <a:endParaRPr lang="en-GB" dirty="0">
              <a:latin typeface="+mn-lt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095625" y="4724400"/>
            <a:ext cx="1116013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 smtClean="0">
                <a:latin typeface="+mn-lt"/>
              </a:rPr>
              <a:t>Trojanski konj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464050" y="4724400"/>
            <a:ext cx="1116013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>
                <a:latin typeface="+mn-lt"/>
              </a:rPr>
              <a:t>Viruses</a:t>
            </a:r>
            <a:endParaRPr lang="en-GB" dirty="0">
              <a:latin typeface="+mn-lt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6192838" y="4724400"/>
            <a:ext cx="1116012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>
                <a:latin typeface="+mn-lt"/>
              </a:rPr>
              <a:t>Worms</a:t>
            </a:r>
            <a:endParaRPr lang="en-GB" dirty="0">
              <a:latin typeface="+mn-lt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7632700" y="4724400"/>
            <a:ext cx="1116013" cy="720725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hr-HR" dirty="0">
                <a:latin typeface="+mn-lt"/>
              </a:rPr>
              <a:t>Zombie (Bot)</a:t>
            </a:r>
            <a:endParaRPr lang="en-GB" dirty="0">
              <a:latin typeface="+mn-lt"/>
            </a:endParaRPr>
          </a:p>
        </p:txBody>
      </p:sp>
      <p:cxnSp>
        <p:nvCxnSpPr>
          <p:cNvPr id="22" name="Straight Connector 21"/>
          <p:cNvCxnSpPr>
            <a:stCxn id="6" idx="2"/>
            <a:endCxn id="8" idx="0"/>
          </p:cNvCxnSpPr>
          <p:nvPr/>
        </p:nvCxnSpPr>
        <p:spPr>
          <a:xfrm rot="5400000">
            <a:off x="3569494" y="1418432"/>
            <a:ext cx="708025" cy="216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2"/>
            <a:endCxn id="9" idx="0"/>
          </p:cNvCxnSpPr>
          <p:nvPr/>
        </p:nvCxnSpPr>
        <p:spPr>
          <a:xfrm rot="16200000" flipH="1">
            <a:off x="5838031" y="1310482"/>
            <a:ext cx="708025" cy="2376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  <a:endCxn id="8" idx="2"/>
          </p:cNvCxnSpPr>
          <p:nvPr/>
        </p:nvCxnSpPr>
        <p:spPr>
          <a:xfrm rot="5400000" flipH="1" flipV="1">
            <a:off x="1274763" y="3155950"/>
            <a:ext cx="1211262" cy="1925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0"/>
            <a:endCxn id="8" idx="2"/>
          </p:cNvCxnSpPr>
          <p:nvPr/>
        </p:nvCxnSpPr>
        <p:spPr>
          <a:xfrm rot="5400000" flipH="1" flipV="1">
            <a:off x="1958976" y="3840162"/>
            <a:ext cx="1211262" cy="557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7" idx="0"/>
            <a:endCxn id="8" idx="2"/>
          </p:cNvCxnSpPr>
          <p:nvPr/>
        </p:nvCxnSpPr>
        <p:spPr>
          <a:xfrm rot="16200000" flipV="1">
            <a:off x="2643188" y="3713163"/>
            <a:ext cx="1211262" cy="8112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8" idx="0"/>
            <a:endCxn id="8" idx="2"/>
          </p:cNvCxnSpPr>
          <p:nvPr/>
        </p:nvCxnSpPr>
        <p:spPr>
          <a:xfrm rot="16200000" flipV="1">
            <a:off x="3327401" y="3028950"/>
            <a:ext cx="1211262" cy="2179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0"/>
            <a:endCxn id="9" idx="2"/>
          </p:cNvCxnSpPr>
          <p:nvPr/>
        </p:nvCxnSpPr>
        <p:spPr>
          <a:xfrm rot="5400000" flipH="1" flipV="1">
            <a:off x="6459538" y="3803650"/>
            <a:ext cx="1211262" cy="630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" idx="0"/>
            <a:endCxn id="9" idx="2"/>
          </p:cNvCxnSpPr>
          <p:nvPr/>
        </p:nvCxnSpPr>
        <p:spPr>
          <a:xfrm rot="16200000" flipV="1">
            <a:off x="7179470" y="3713956"/>
            <a:ext cx="1211262" cy="8096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34113" y="5575300"/>
            <a:ext cx="106045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hr-HR" b="1" dirty="0">
                <a:latin typeface="+mn-lt"/>
              </a:rPr>
              <a:t>Replicate</a:t>
            </a:r>
            <a:endParaRPr lang="en-GB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smtClean="0"/>
              <a:t>Ublažavanje prijetnji crvom</a:t>
            </a:r>
            <a:endParaRPr 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marL="319088" lvl="1" indent="0" eaLnBrk="1" hangingPunct="1">
              <a:spcBef>
                <a:spcPts val="600"/>
              </a:spcBef>
              <a:buFont typeface="Wingdings 2" pitchFamily="18" charset="2"/>
              <a:buNone/>
            </a:pPr>
            <a:r>
              <a:rPr lang="en-US" smtClean="0"/>
              <a:t>Prevenicja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Cilj je smanjiti veličinu ranjive populacije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-Sigurno programiranje, primjena nadogradnje softvera, AV zaštita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-Krpanje(Patching)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Općenito, zakrpe(patches) trebaju par dana za objavljivanje - tek sada relativno pouzdane distribucijske mreže za zakrpe niču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Blokiranje i suzbijanje (najlakši)</a:t>
            </a:r>
          </a:p>
          <a:p>
            <a:pPr eaLnBrk="1" hangingPunct="1">
              <a:buFont typeface="Wingdings 2" pitchFamily="18" charset="2"/>
              <a:buNone/>
            </a:pPr>
            <a:r>
              <a:rPr lang="hr-HR" smtClean="0"/>
              <a:t>Firewall, Filtriranje sadržaja, automatizirane Routing crne liste, odspajanje zaraženih računala</a:t>
            </a:r>
          </a:p>
          <a:p>
            <a:pPr eaLnBrk="1" hangingPunct="1">
              <a:buFont typeface="Wingdings 2" pitchFamily="18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323850" y="274638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ctr"/>
          <a:lstStyle/>
          <a:p>
            <a:pPr>
              <a:defRPr/>
            </a:pPr>
            <a:r>
              <a:rPr lang="hr-HR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Smanjivanje # Osjetljivih Host-ova (Patching) Krpanjem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989138"/>
            <a:ext cx="3736975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0700" y="1704975"/>
            <a:ext cx="4202113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9250" y="5661025"/>
            <a:ext cx="2070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67175" y="5661025"/>
            <a:ext cx="323850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 bwMode="auto">
          <a:xfrm>
            <a:off x="323850" y="274638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ctr"/>
          <a:lstStyle/>
          <a:p>
            <a:pPr>
              <a:defRPr/>
            </a:pPr>
            <a:r>
              <a:rPr lang="hr-HR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Smanjivanje # zarazenih Host-ova (npr., AV)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2060575"/>
            <a:ext cx="3946525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133600"/>
            <a:ext cx="36607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5375" y="5661025"/>
            <a:ext cx="166528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007350" cy="836613"/>
          </a:xfrm>
        </p:spPr>
        <p:txBody>
          <a:bodyPr/>
          <a:lstStyle/>
          <a:p>
            <a:r>
              <a:rPr lang="en-US" smtClean="0"/>
              <a:t>Worm Countermeasures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692150"/>
            <a:ext cx="8458200" cy="6165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r-HR" sz="2400" smtClean="0"/>
              <a:t>Preklapaju se sa anti-virusnim tehnikama</a:t>
            </a:r>
          </a:p>
          <a:p>
            <a:pPr>
              <a:lnSpc>
                <a:spcPct val="90000"/>
              </a:lnSpc>
            </a:pPr>
            <a:r>
              <a:rPr lang="hr-HR" sz="2400" smtClean="0"/>
              <a:t>Kada je crv jednom u sistemu </a:t>
            </a:r>
            <a:r>
              <a:rPr lang="en-US" sz="2400" smtClean="0"/>
              <a:t>A/V ga moze otkriti</a:t>
            </a:r>
          </a:p>
          <a:p>
            <a:pPr>
              <a:lnSpc>
                <a:spcPct val="90000"/>
              </a:lnSpc>
            </a:pPr>
            <a:r>
              <a:rPr lang="hr-HR" sz="2400" smtClean="0"/>
              <a:t>Crvi takodjer uzrokuju znajcanu net </a:t>
            </a:r>
          </a:p>
          <a:p>
            <a:pPr>
              <a:lnSpc>
                <a:spcPct val="90000"/>
              </a:lnSpc>
            </a:pPr>
            <a:r>
              <a:rPr lang="hr-HR" sz="1800" smtClean="0"/>
              <a:t>Skeniranje za druge ciljeve/ mete(targets)  (stopa skeniranja od10-10000 scans/second)</a:t>
            </a:r>
            <a:endParaRPr lang="en-US" sz="1800" smtClean="0"/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 Crvni obrambeni pristupi ukljucuju: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000" smtClean="0">
                <a:solidFill>
                  <a:srgbClr val="C00000"/>
                </a:solidFill>
              </a:rPr>
              <a:t>Potpis na bazi crv skeniranom filtiranju /</a:t>
            </a:r>
            <a:r>
              <a:rPr lang="en-US" sz="2000" smtClean="0">
                <a:solidFill>
                  <a:srgbClr val="C00000"/>
                </a:solidFill>
              </a:rPr>
              <a:t>worm scan filtering</a:t>
            </a:r>
            <a:endParaRPr lang="hr-HR" sz="2000" smtClean="0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hr-HR" sz="1600" smtClean="0"/>
              <a:t>Generira crv skenirani  potpis/ worm scan signature za prevenciju ulaska crv skeniranja u mrezu/host (prevent worm scans from entering a network/host)</a:t>
            </a:r>
            <a:endParaRPr lang="en-US" sz="1800" smtClean="0"/>
          </a:p>
          <a:p>
            <a:pPr lvl="1">
              <a:lnSpc>
                <a:spcPct val="90000"/>
              </a:lnSpc>
            </a:pPr>
            <a:r>
              <a:rPr lang="hr-HR" sz="2000" smtClean="0">
                <a:solidFill>
                  <a:srgbClr val="C00000"/>
                </a:solidFill>
              </a:rPr>
              <a:t>Filter-bazirano crvno blokiranje/ F</a:t>
            </a:r>
            <a:r>
              <a:rPr lang="en-US" sz="2000" smtClean="0">
                <a:solidFill>
                  <a:srgbClr val="C00000"/>
                </a:solidFill>
              </a:rPr>
              <a:t>ilter-based worm containment</a:t>
            </a:r>
            <a:endParaRPr lang="hr-HR" sz="2000" smtClean="0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hr-HR" sz="1600" smtClean="0"/>
              <a:t>Fokusira se na sadrzaj crva radje nego na skeniran potpis/ Focuses on a worm content rather than a scan signature</a:t>
            </a:r>
            <a:endParaRPr lang="en-US" sz="1800" smtClean="0"/>
          </a:p>
          <a:p>
            <a:pPr lvl="1">
              <a:lnSpc>
                <a:spcPct val="90000"/>
              </a:lnSpc>
            </a:pPr>
            <a:r>
              <a:rPr lang="hr-HR" sz="2000" smtClean="0">
                <a:solidFill>
                  <a:srgbClr val="C00000"/>
                </a:solidFill>
              </a:rPr>
              <a:t>Klasifikacija-Korisnog sadrzaja na temelju blokiranja crva/ P</a:t>
            </a:r>
            <a:r>
              <a:rPr lang="en-US" sz="2000" smtClean="0">
                <a:solidFill>
                  <a:srgbClr val="C00000"/>
                </a:solidFill>
              </a:rPr>
              <a:t>ayload-classification-based worm containment</a:t>
            </a:r>
            <a:endParaRPr lang="hr-HR" sz="2000" smtClean="0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hr-HR" sz="1600" smtClean="0"/>
              <a:t>Paket na bazi provjere</a:t>
            </a:r>
            <a:endParaRPr lang="en-US" sz="1800" smtClean="0"/>
          </a:p>
          <a:p>
            <a:pPr lvl="1">
              <a:lnSpc>
                <a:spcPct val="90000"/>
              </a:lnSpc>
            </a:pPr>
            <a:r>
              <a:rPr lang="hr-HR" sz="2000" smtClean="0">
                <a:solidFill>
                  <a:srgbClr val="C00000"/>
                </a:solidFill>
              </a:rPr>
              <a:t>Prag slucajno skenirane detekcije/T</a:t>
            </a:r>
            <a:r>
              <a:rPr lang="en-US" sz="2000" smtClean="0">
                <a:solidFill>
                  <a:srgbClr val="C00000"/>
                </a:solidFill>
              </a:rPr>
              <a:t>hreshold random walk scan detection</a:t>
            </a:r>
            <a:endParaRPr lang="hr-HR" sz="2000" smtClean="0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  <a:buFont typeface="Wingdings 2" pitchFamily="18" charset="2"/>
              <a:buNone/>
            </a:pPr>
            <a:r>
              <a:rPr lang="hr-HR" sz="1600" smtClean="0"/>
              <a:t>Iskorištava slučajnost u odabiru destinacije za spajanje (za otkrivanje skeniranja)</a:t>
            </a:r>
          </a:p>
          <a:p>
            <a:pPr lvl="2">
              <a:lnSpc>
                <a:spcPct val="90000"/>
              </a:lnSpc>
            </a:pPr>
            <a:r>
              <a:rPr lang="en-US" smtClean="0">
                <a:solidFill>
                  <a:srgbClr val="C00000"/>
                </a:solidFill>
              </a:rPr>
              <a:t>O</a:t>
            </a:r>
            <a:r>
              <a:rPr lang="hr-HR" smtClean="0">
                <a:solidFill>
                  <a:srgbClr val="C00000"/>
                </a:solidFill>
              </a:rPr>
              <a:t>granicavanje i zaustavljanje stope/R</a:t>
            </a:r>
            <a:r>
              <a:rPr lang="en-US" smtClean="0">
                <a:solidFill>
                  <a:srgbClr val="C00000"/>
                </a:solidFill>
              </a:rPr>
              <a:t>ate limiting and rate halting</a:t>
            </a:r>
            <a:endParaRPr lang="hr-HR" smtClean="0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hr-HR" sz="1600" smtClean="0"/>
              <a:t>Limitiranje ili blokiranje odlaznog prometa kada je dani prag prekoracen (za brze crve)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39825"/>
          </a:xfrm>
        </p:spPr>
        <p:txBody>
          <a:bodyPr/>
          <a:lstStyle/>
          <a:p>
            <a:r>
              <a:rPr lang="en-US" smtClean="0"/>
              <a:t>V</a:t>
            </a:r>
            <a:r>
              <a:rPr lang="hr-HR" smtClean="0"/>
              <a:t>rijeme reakcije/ Reaction Time Matters</a:t>
            </a:r>
            <a:endParaRPr lang="en-US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r-HR" sz="2400" smtClean="0"/>
              <a:t>Mehanizni blokiranja crva bi trebali biti automatski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217738"/>
            <a:ext cx="40322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03800" y="2060575"/>
            <a:ext cx="3889375" cy="25384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dirty="0">
                <a:latin typeface="+mn-lt"/>
                <a:ea typeface="+mn-ea"/>
                <a:cs typeface="Arial" charset="0"/>
              </a:rPr>
              <a:t>Konvencijonalni  (Code Red-like ) crvi: 10 scans/second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dirty="0">
                <a:latin typeface="+mn-lt"/>
                <a:ea typeface="+mn-ea"/>
                <a:cs typeface="Arial" charset="0"/>
              </a:rPr>
              <a:t>Fast scanning crvi: 100 scans/second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dirty="0">
                <a:latin typeface="+mn-lt"/>
                <a:ea typeface="+mn-ea"/>
                <a:cs typeface="Arial" charset="0"/>
              </a:rPr>
              <a:t>Warhol crvi : 100 scans/second koristeci 10,000 entry hit-list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lang="hr-HR" dirty="0">
                <a:latin typeface="+mn-lt"/>
                <a:ea typeface="+mn-ea"/>
                <a:cs typeface="Arial" charset="0"/>
              </a:rPr>
              <a:t>SQL Slammer 30,000 scans/second po uredaju (na 100 Mbps linku)</a:t>
            </a:r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4716463" y="5084763"/>
            <a:ext cx="3887787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</a:pPr>
            <a:r>
              <a:rPr lang="hr-HR" b="1">
                <a:solidFill>
                  <a:srgbClr val="C00000"/>
                </a:solidFill>
                <a:latin typeface="Calibri" pitchFamily="34" charset="0"/>
              </a:rPr>
              <a:t>	Nikakve ljudsko-pokrenute intervenicje su moguce su u pitanju Warhol crvi (ili cak jos jaci </a:t>
            </a:r>
            <a:r>
              <a:rPr lang="hr-HR" b="1">
                <a:latin typeface="Calibri" pitchFamily="34" charset="0"/>
              </a:rPr>
              <a:t>flash crvi</a:t>
            </a:r>
            <a:r>
              <a:rPr lang="hr-HR" b="1">
                <a:solidFill>
                  <a:srgbClr val="C00000"/>
                </a:solidFill>
                <a:latin typeface="Calibri" pitchFamily="34" charset="0"/>
              </a:rPr>
              <a:t> – zaraze Internet u nekoliko desetaka sekundi!)</a:t>
            </a:r>
          </a:p>
          <a:p>
            <a:pPr marL="342900" indent="-342900">
              <a:spcBef>
                <a:spcPts val="600"/>
              </a:spcBef>
            </a:pPr>
            <a:endParaRPr lang="hr-HR" b="1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39825"/>
          </a:xfrm>
        </p:spPr>
        <p:txBody>
          <a:bodyPr/>
          <a:lstStyle/>
          <a:p>
            <a:r>
              <a:rPr lang="hr-HR" smtClean="0"/>
              <a:t>Vrijeme reakcije/ Reaction Time Matters</a:t>
            </a:r>
            <a:endParaRPr 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r-HR" sz="2400" b="1" smtClean="0"/>
              <a:t>Reactive Address Blacklisting strategija protiv </a:t>
            </a:r>
            <a:r>
              <a:rPr lang="hr-HR" sz="2400" smtClean="0"/>
              <a:t>Slammer (</a:t>
            </a:r>
            <a:r>
              <a:rPr lang="el-GR" sz="2400" i="1" smtClean="0"/>
              <a:t>α</a:t>
            </a:r>
            <a:r>
              <a:rPr lang="en-US" sz="2400" i="1" smtClean="0"/>
              <a:t> </a:t>
            </a:r>
            <a:r>
              <a:rPr lang="hr-HR" sz="2400" i="1" smtClean="0"/>
              <a:t> </a:t>
            </a:r>
            <a:r>
              <a:rPr lang="hr-HR" sz="2400" smtClean="0"/>
              <a:t>je omjer osjetljivih/sussceptible host-ova)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hr-HR" sz="2400" smtClean="0"/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hr-HR" sz="2400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2565400"/>
            <a:ext cx="872331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39825"/>
          </a:xfrm>
        </p:spPr>
        <p:txBody>
          <a:bodyPr/>
          <a:lstStyle/>
          <a:p>
            <a:r>
              <a:rPr lang="hr-HR" smtClean="0"/>
              <a:t>Zavrsne rijeci</a:t>
            </a:r>
            <a:endParaRPr lang="en-US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4876800"/>
          </a:xfrm>
        </p:spPr>
        <p:txBody>
          <a:bodyPr/>
          <a:lstStyle/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hr-HR" sz="2400" smtClean="0"/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Crvi predstavljaju stalnu prijetnju uporabe u napadu na različitim mjestima i infrastrukturama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SQL Slammer utjecao je na ATMs, 911 uslugu, uzrokovao otkazane letove, itd.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Crvi predstavljaju i vrlo ozbiljnu prijetnju sigurnosti na internetu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Warhol i flash crvi mogu zaraziti / utjecati na cijeli internet u nekoliko minuta / sekundi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Potreba za automatskim odgovorom / blokiranjem mehanizama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Svijest o prijetnji je važna (smanjuje osjetljivost/suscesptible)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r>
              <a:rPr lang="hr-HR" sz="2400" smtClean="0"/>
              <a:t>Pogotovo za softverske dizajnere i programere</a:t>
            </a:r>
          </a:p>
          <a:p>
            <a:pPr>
              <a:lnSpc>
                <a:spcPct val="90000"/>
              </a:lnSpc>
              <a:buFont typeface="Wingdings 2" pitchFamily="18" charset="2"/>
              <a:buNone/>
            </a:pPr>
            <a:endParaRPr lang="hr-H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400" b="1" dirty="0" smtClean="0">
                <a:solidFill>
                  <a:srgbClr val="C00000"/>
                </a:solidFill>
              </a:rPr>
              <a:t>Virus:</a:t>
            </a:r>
            <a:r>
              <a:rPr lang="hr-HR" sz="2400" dirty="0" smtClean="0">
                <a:solidFill>
                  <a:srgbClr val="002060"/>
                </a:solidFill>
              </a:rPr>
              <a:t> </a:t>
            </a:r>
            <a:r>
              <a:rPr lang="hr-HR" sz="2400" dirty="0" smtClean="0"/>
              <a:t>Dio koda koji se unosi u host program (</a:t>
            </a:r>
            <a:r>
              <a:rPr lang="hr-HR" altLang="zh-TW" sz="2400" dirty="0" smtClean="0">
                <a:solidFill>
                  <a:srgbClr val="002060"/>
                </a:solidFill>
              </a:rPr>
              <a:t>zarazi ga</a:t>
            </a:r>
            <a:r>
              <a:rPr lang="hr-HR" altLang="zh-TW" sz="2400" dirty="0" smtClean="0"/>
              <a:t>). Ne može se izvoditi</a:t>
            </a:r>
            <a:r>
              <a:rPr lang="en-US" altLang="zh-TW" sz="2400" dirty="0" smtClean="0">
                <a:solidFill>
                  <a:srgbClr val="002060"/>
                </a:solidFill>
              </a:rPr>
              <a:t> </a:t>
            </a:r>
            <a:r>
              <a:rPr lang="hr-HR" altLang="zh-TW" sz="2400" dirty="0" smtClean="0">
                <a:solidFill>
                  <a:srgbClr val="002060"/>
                </a:solidFill>
              </a:rPr>
              <a:t>samostalno</a:t>
            </a:r>
            <a:r>
              <a:rPr lang="en-US" altLang="zh-TW" sz="2400" dirty="0" smtClean="0"/>
              <a:t>. </a:t>
            </a:r>
            <a:r>
              <a:rPr lang="hr-HR" altLang="zh-TW" sz="2400" dirty="0" smtClean="0"/>
              <a:t>Zahtijeva pokretanje </a:t>
            </a:r>
            <a:r>
              <a:rPr lang="hr-HR" altLang="zh-TW" sz="2400" dirty="0"/>
              <a:t>h</a:t>
            </a:r>
            <a:r>
              <a:rPr lang="en-US" altLang="zh-TW" sz="2400" dirty="0" err="1" smtClean="0"/>
              <a:t>ost</a:t>
            </a:r>
            <a:r>
              <a:rPr lang="en-US" altLang="zh-TW" sz="2400" dirty="0" smtClean="0"/>
              <a:t> program</a:t>
            </a:r>
            <a:r>
              <a:rPr lang="hr-HR" altLang="zh-TW" sz="2400" dirty="0" smtClean="0"/>
              <a:t>a kako bi se mogao aktivirati.</a:t>
            </a:r>
          </a:p>
          <a:p>
            <a:pPr eaLnBrk="1" hangingPunct="1"/>
            <a:r>
              <a:rPr lang="hr-HR" sz="2400" b="1" dirty="0" smtClean="0">
                <a:solidFill>
                  <a:srgbClr val="C00000"/>
                </a:solidFill>
                <a:ea typeface="PMingLiU" pitchFamily="18" charset="-120"/>
              </a:rPr>
              <a:t>Crv:</a:t>
            </a:r>
            <a:r>
              <a:rPr lang="hr-HR" sz="2400" dirty="0" smtClean="0">
                <a:ea typeface="PMingLiU" pitchFamily="18" charset="-120"/>
              </a:rPr>
              <a:t> Program koji se može</a:t>
            </a:r>
            <a:r>
              <a:rPr lang="hr-HR" sz="2400" dirty="0" smtClean="0">
                <a:solidFill>
                  <a:srgbClr val="002060"/>
                </a:solidFill>
                <a:ea typeface="PMingLiU" pitchFamily="18" charset="-120"/>
              </a:rPr>
              <a:t> pokrenuti samostalno </a:t>
            </a:r>
            <a:r>
              <a:rPr lang="hr-HR" sz="2400" dirty="0" smtClean="0">
                <a:ea typeface="PMingLiU" pitchFamily="18" charset="-120"/>
              </a:rPr>
              <a:t>i koji se može širiti (razmnožavati) kopirajući se na druge hostove u mreži. </a:t>
            </a:r>
          </a:p>
          <a:p>
            <a:pPr eaLnBrk="1" hangingPunct="1"/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Logička bomba: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 Program umetnut u softver od strane uljeza. Izvršava se u specifičnim uvjetima (</a:t>
            </a:r>
            <a:r>
              <a:rPr lang="hr-H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trigger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).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Trigger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za logičke bombe mogu biti promjene u datoteci, određeni niz tipkanja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ili specifično vrijeme ili datum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hr-HR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Terminologija ‘</a:t>
            </a:r>
            <a:r>
              <a:rPr lang="hr-HR" dirty="0" err="1" smtClean="0"/>
              <a:t>Malwera</a:t>
            </a:r>
            <a:r>
              <a:rPr lang="hr-HR" dirty="0" smtClean="0"/>
              <a:t>’ 			(1/3)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7D03BA-1133-4B77-A418-EF098524CB47}" type="slidenum">
              <a:rPr lang="hr-HR"/>
              <a:pPr>
                <a:defRPr/>
              </a:pPr>
              <a:t>5</a:t>
            </a:fld>
            <a:endParaRPr lang="hr-HR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727075" y="5414963"/>
            <a:ext cx="4608513" cy="9842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legitimate code</a:t>
            </a:r>
            <a:endParaRPr lang="en-US" altLang="zh-TW" sz="1600" i="1" dirty="0">
              <a:solidFill>
                <a:schemeClr val="tx1">
                  <a:lumMod val="50000"/>
                  <a:lumOff val="50000"/>
                </a:schemeClr>
              </a:solidFill>
              <a:latin typeface="Lucida Console" pitchFamily="49" charset="0"/>
              <a:cs typeface="+mn-cs"/>
            </a:endParaRP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     </a:t>
            </a: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if 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date is Friday the 13th;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			crash_computer()</a:t>
            </a: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;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legitimate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Trojanski konj: </a:t>
            </a:r>
            <a:r>
              <a:rPr lang="hr-HR" altLang="zh-TW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</a:t>
            </a:r>
            <a:r>
              <a:rPr lang="en-US" altLang="zh-TW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ogram</a:t>
            </a:r>
            <a:r>
              <a:rPr lang="hr-HR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koji pokazuju jednu (korisnu) funkciju, ali zapravo izvode drugu (malicioznu)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hr-HR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funkciju, bez korisnikovog znanja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hr-HR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1" hangingPunct="1"/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Backdoor (trapdoor):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Bilo koji mehanizam koji zaobilazi normalnu sigurnosnu provjeru</a:t>
            </a:r>
            <a:r>
              <a:rPr lang="hr-HR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To je kod koji prepoznaje, na primjer, neke poseban niz znakova na ulazu; programeri koriste backdoors legitimno za ispravljanje i testiranje programa. </a:t>
            </a:r>
          </a:p>
          <a:p>
            <a:pPr eaLnBrk="1" hangingPunct="1">
              <a:buFont typeface="Wingdings 2" pitchFamily="18" charset="2"/>
              <a:buNone/>
            </a:pPr>
            <a:endParaRPr lang="hr-HR" sz="2400" b="1" dirty="0" smtClean="0">
              <a:solidFill>
                <a:srgbClr val="C00000"/>
              </a:solidFill>
            </a:endParaRPr>
          </a:p>
        </p:txBody>
      </p: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Terminologija ‘</a:t>
            </a:r>
            <a:r>
              <a:rPr lang="hr-HR" dirty="0" err="1" smtClean="0"/>
              <a:t>Malwera</a:t>
            </a:r>
            <a:r>
              <a:rPr lang="hr-HR" dirty="0" smtClean="0"/>
              <a:t>’ 			(2/3)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9F1795-A003-4B62-B957-C27FFA724E24}" type="slidenum">
              <a:rPr lang="hr-HR"/>
              <a:pPr>
                <a:defRPr/>
              </a:pPr>
              <a:t>6</a:t>
            </a:fld>
            <a:endParaRPr lang="hr-HR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712788" y="4292600"/>
            <a:ext cx="5702300" cy="16922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username = read_username();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defRPr/>
            </a:pP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password = read_password();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Lucida Console" pitchFamily="49" charset="0"/>
              <a:cs typeface="+mn-cs"/>
            </a:endParaRP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if 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username is “112_h4ck0r”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buFont typeface="Wingdings" pitchFamily="2" charset="2"/>
              <a:buNone/>
              <a:defRPr/>
            </a:pP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			</a:t>
            </a: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return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  <a:cs typeface="+mn-cs"/>
              </a:rPr>
              <a:t> ALLOW_LOGIN;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defRPr/>
            </a:pP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if 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username and password are valid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defRPr/>
            </a:pP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			</a:t>
            </a: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return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 ALLOW_LOGIN</a:t>
            </a:r>
          </a:p>
          <a:p>
            <a:pPr marL="822325" lvl="2" indent="-228600">
              <a:lnSpc>
                <a:spcPct val="70000"/>
              </a:lnSpc>
              <a:spcBef>
                <a:spcPts val="500"/>
              </a:spcBef>
              <a:buClr>
                <a:srgbClr val="B2C1DB"/>
              </a:buClr>
              <a:buSzPct val="85000"/>
              <a:defRPr/>
            </a:pPr>
            <a:r>
              <a:rPr lang="hr-HR" altLang="zh-TW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else return</a:t>
            </a:r>
            <a:r>
              <a:rPr lang="hr-HR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itchFamily="49" charset="0"/>
              </a:rPr>
              <a:t> DENY_LOGIN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 eaLnBrk="1" hangingPunct="1"/>
            <a:r>
              <a:rPr lang="hr-H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Exploit</a:t>
            </a:r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: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 Zlonamjerni kod specifičan za jednu ranjivost.</a:t>
            </a:r>
          </a:p>
          <a:p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Keylogger: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Bilježi tipkanje na kompromitiranom sustavu.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</a:endParaRPr>
          </a:p>
          <a:p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Rootkit: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PMingLiU" pitchFamily="18" charset="-120"/>
              </a:rPr>
              <a:t>Skup hakerskih alata instaliranih na računalu nakon što je napadač provalio u sustav i stekao administratorski (root-level) pristup. 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</a:endParaRP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Zombie</a:t>
            </a:r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hr-H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bot</a:t>
            </a:r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Program na zaraženom računalu aktivira pokretanje napada na druga računala.</a:t>
            </a:r>
          </a:p>
          <a:p>
            <a:r>
              <a:rPr lang="hr-H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Spyware:</a:t>
            </a:r>
            <a:r>
              <a:rPr lang="hr-H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Prikuplja informacije sa računala i prenosi ih na drugi sustav.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Terminologija ‘</a:t>
            </a:r>
            <a:r>
              <a:rPr lang="hr-HR" dirty="0" err="1" smtClean="0"/>
              <a:t>Malwera</a:t>
            </a:r>
            <a:r>
              <a:rPr lang="hr-HR" dirty="0" smtClean="0"/>
              <a:t>’ 			(3/3)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1E3761-48E0-41F0-A9F9-94B36049CF35}" type="slidenum">
              <a:rPr lang="hr-HR"/>
              <a:pPr>
                <a:defRPr/>
              </a:pPr>
              <a:t>7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</a:t>
            </a:r>
            <a:r>
              <a:rPr lang="hr-HR" dirty="0" smtClean="0"/>
              <a:t>Crvi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dirty="0" smtClean="0"/>
              <a:t>Internet crvi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323850" y="1447800"/>
            <a:ext cx="8569325" cy="51498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hr-HR" sz="2800" b="1" dirty="0" err="1" smtClean="0">
                <a:solidFill>
                  <a:srgbClr val="002060"/>
                </a:solidFill>
              </a:rPr>
              <a:t>Samoreplicirajuci</a:t>
            </a:r>
            <a:r>
              <a:rPr lang="hr-HR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program</a:t>
            </a:r>
            <a:r>
              <a:rPr lang="hr-HR" sz="2800" dirty="0" smtClean="0"/>
              <a:t> koji se širi preko interneta</a:t>
            </a:r>
            <a:endParaRPr lang="en-US" sz="2800" dirty="0" smtClean="0"/>
          </a:p>
          <a:p>
            <a:pPr lvl="1">
              <a:spcBef>
                <a:spcPts val="600"/>
              </a:spcBef>
            </a:pPr>
            <a:r>
              <a:rPr lang="hr-HR" b="1" dirty="0" smtClean="0"/>
              <a:t>Preko e-</a:t>
            </a:r>
            <a:r>
              <a:rPr lang="hr-HR" b="1" dirty="0" err="1" smtClean="0"/>
              <a:t>maila</a:t>
            </a:r>
            <a:r>
              <a:rPr lang="en-US" dirty="0" smtClean="0"/>
              <a:t>– </a:t>
            </a:r>
            <a:r>
              <a:rPr lang="hr-HR" dirty="0" smtClean="0"/>
              <a:t>crv šalje kopiju sebe drugom sistemu</a:t>
            </a: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hr-HR" b="1" dirty="0" smtClean="0"/>
              <a:t>Sposobnost udaljenog izvršavanja</a:t>
            </a:r>
            <a:r>
              <a:rPr lang="en-US" dirty="0" smtClean="0"/>
              <a:t>– </a:t>
            </a:r>
            <a:r>
              <a:rPr lang="hr-HR" dirty="0" smtClean="0"/>
              <a:t>crv izvršava kopiju sebe na udaljenom sustavu</a:t>
            </a:r>
            <a:r>
              <a:rPr lang="en-US" dirty="0" smtClean="0"/>
              <a:t>, </a:t>
            </a:r>
            <a:r>
              <a:rPr lang="hr-HR" dirty="0" smtClean="0"/>
              <a:t>koristeći eksplicitno daljinsko izvršenje ili iskorištavajući mane</a:t>
            </a:r>
            <a:r>
              <a:rPr lang="en-US" dirty="0" smtClean="0"/>
              <a:t>(</a:t>
            </a:r>
            <a:r>
              <a:rPr lang="hr-HR" dirty="0" err="1" smtClean="0"/>
              <a:t>npr</a:t>
            </a:r>
            <a:r>
              <a:rPr lang="hr-HR" dirty="0" smtClean="0"/>
              <a:t>. </a:t>
            </a:r>
            <a:r>
              <a:rPr lang="hr-HR" dirty="0" err="1" smtClean="0"/>
              <a:t>preljevanje</a:t>
            </a:r>
            <a:r>
              <a:rPr lang="en-US" dirty="0" smtClean="0"/>
              <a:t> </a:t>
            </a:r>
            <a:r>
              <a:rPr lang="en-US" dirty="0" err="1" smtClean="0"/>
              <a:t>buffe</a:t>
            </a:r>
            <a:r>
              <a:rPr lang="hr-HR" dirty="0" smtClean="0"/>
              <a:t>r</a:t>
            </a:r>
            <a:r>
              <a:rPr lang="en-US" dirty="0" smtClean="0"/>
              <a:t>) </a:t>
            </a:r>
            <a:r>
              <a:rPr lang="hr-HR" dirty="0" smtClean="0"/>
              <a:t>u nekom dijelu net servisa</a:t>
            </a:r>
            <a:r>
              <a:rPr lang="en-US" dirty="0" smtClean="0"/>
              <a:t>(</a:t>
            </a:r>
            <a:r>
              <a:rPr lang="hr-HR" b="1" dirty="0" smtClean="0"/>
              <a:t>sjeti se </a:t>
            </a:r>
            <a:r>
              <a:rPr lang="en-US" b="1" dirty="0" err="1" smtClean="0"/>
              <a:t>pentest</a:t>
            </a:r>
            <a:r>
              <a:rPr lang="en-US" b="1" dirty="0" smtClean="0"/>
              <a:t> </a:t>
            </a:r>
            <a:r>
              <a:rPr lang="en-US" b="1" dirty="0" err="1" smtClean="0"/>
              <a:t>dem</a:t>
            </a:r>
            <a:r>
              <a:rPr lang="hr-HR" b="1" dirty="0" smtClean="0"/>
              <a:t>a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hr-HR" b="1" dirty="0" smtClean="0"/>
              <a:t>Daljinska prijava</a:t>
            </a:r>
            <a:r>
              <a:rPr lang="en-US" dirty="0" smtClean="0"/>
              <a:t>– </a:t>
            </a:r>
            <a:r>
              <a:rPr lang="hr-HR" dirty="0" smtClean="0"/>
              <a:t>crv se prijavi na udaljeni sistem kao korisnik i zatim koristi komande da se kopira na udaljeni sistem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6AB52-4666-43D5-A800-8D7D06E3C606}" type="slidenum">
              <a:rPr lang="hr-HR"/>
              <a:pPr>
                <a:defRPr/>
              </a:pPr>
              <a:t>9</a:t>
            </a:fld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4547</TotalTime>
  <Words>2870</Words>
  <Application>Microsoft Macintosh PowerPoint</Application>
  <PresentationFormat>On-screen Show (4:3)</PresentationFormat>
  <Paragraphs>483</Paragraphs>
  <Slides>46</Slides>
  <Notes>39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Equity</vt:lpstr>
      <vt:lpstr>Microsoft Equation 3.0</vt:lpstr>
      <vt:lpstr>Sigurnost računala i podataka</vt:lpstr>
      <vt:lpstr>Maliciozni softver</vt:lpstr>
      <vt:lpstr>Maliciozni softver</vt:lpstr>
      <vt:lpstr>Maliciozni softver</vt:lpstr>
      <vt:lpstr>Terminologija ‘Malwera’    (1/3)</vt:lpstr>
      <vt:lpstr>Terminologija ‘Malwera’    (2/3)</vt:lpstr>
      <vt:lpstr>Terminologija ‘Malwera’    (3/3)</vt:lpstr>
      <vt:lpstr>Internet Crvi</vt:lpstr>
      <vt:lpstr>Internet crvi</vt:lpstr>
      <vt:lpstr>Internet Worms Uses/Applications</vt:lpstr>
      <vt:lpstr>Operacije crva</vt:lpstr>
      <vt:lpstr>Operacija crva: Faza razmnožavanja</vt:lpstr>
      <vt:lpstr>Generalizirani propagacijski model crva</vt:lpstr>
      <vt:lpstr>Akcije u svakoj fazi</vt:lpstr>
      <vt:lpstr>Razmnožavanje crva u stvarnom životu</vt:lpstr>
      <vt:lpstr>Crv Morris (Robert Morris 1988)</vt:lpstr>
      <vt:lpstr>Code Red (Srpanj 2001)</vt:lpstr>
      <vt:lpstr>Širenje Code-Red v2</vt:lpstr>
      <vt:lpstr>SQL Slammer (Siječanj 2003)</vt:lpstr>
      <vt:lpstr>Širenje SQL Slammer</vt:lpstr>
      <vt:lpstr>Modeli širenja crva</vt:lpstr>
      <vt:lpstr>Zašto služi modeliranje?</vt:lpstr>
      <vt:lpstr>Modeli širenja crva</vt:lpstr>
      <vt:lpstr>Jednostavna Epidemija Modela</vt:lpstr>
      <vt:lpstr>Klasicni jednostavni epidemijski model</vt:lpstr>
      <vt:lpstr>Klasicni Generalni Epidemijski Model (SIR) </vt:lpstr>
      <vt:lpstr>Jesu li dva SIR Modela Adekvatna? </vt:lpstr>
      <vt:lpstr>Dvo Faktorski Crv Model</vt:lpstr>
      <vt:lpstr>Dvo Faktorski Crv Model</vt:lpstr>
      <vt:lpstr>Karakteristike sirenja Crva</vt:lpstr>
      <vt:lpstr>Tehnike sondiranja (primjeri)</vt:lpstr>
      <vt:lpstr>Tehnike sondiranja: Random Skeniranje</vt:lpstr>
      <vt:lpstr>Technike sondiranja: Subnet Skeniranje</vt:lpstr>
      <vt:lpstr>Tehnike sondiranja: Usmjeravanje crva</vt:lpstr>
      <vt:lpstr>Tehnike sondiranja: Topologijski</vt:lpstr>
      <vt:lpstr>Tehnike sondiranja: Hit Lista</vt:lpstr>
      <vt:lpstr>Warhol: Hit Lista + Permutacijsko Skeniranje</vt:lpstr>
      <vt:lpstr>Protumjere Crva</vt:lpstr>
      <vt:lpstr>Slide 39</vt:lpstr>
      <vt:lpstr>Ublažavanje prijetnji crvom</vt:lpstr>
      <vt:lpstr>Slide 41</vt:lpstr>
      <vt:lpstr>Slide 42</vt:lpstr>
      <vt:lpstr>Worm Countermeasures</vt:lpstr>
      <vt:lpstr>Vrijeme reakcije/ Reaction Time Matters</vt:lpstr>
      <vt:lpstr>Vrijeme reakcije/ Reaction Time Matters</vt:lpstr>
      <vt:lpstr>Zavrsne rijeci</vt:lpstr>
    </vt:vector>
  </TitlesOfParts>
  <Company>FESB, University of Split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mcagalj</dc:creator>
  <cp:lastModifiedBy>koriSnik</cp:lastModifiedBy>
  <cp:revision>1099</cp:revision>
  <dcterms:created xsi:type="dcterms:W3CDTF">2010-10-04T09:08:17Z</dcterms:created>
  <dcterms:modified xsi:type="dcterms:W3CDTF">2012-02-04T22:50:18Z</dcterms:modified>
</cp:coreProperties>
</file>